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91" r:id="rId4"/>
    <p:sldId id="290" r:id="rId5"/>
    <p:sldId id="289" r:id="rId6"/>
    <p:sldId id="288" r:id="rId7"/>
    <p:sldId id="287" r:id="rId8"/>
    <p:sldId id="262" r:id="rId9"/>
    <p:sldId id="273" r:id="rId10"/>
    <p:sldId id="286" r:id="rId11"/>
    <p:sldId id="285" r:id="rId12"/>
    <p:sldId id="284" r:id="rId13"/>
    <p:sldId id="283" r:id="rId14"/>
    <p:sldId id="268" r:id="rId15"/>
    <p:sldId id="269" r:id="rId16"/>
    <p:sldId id="271" r:id="rId17"/>
    <p:sldId id="272" r:id="rId18"/>
    <p:sldId id="280" r:id="rId19"/>
    <p:sldId id="279" r:id="rId20"/>
    <p:sldId id="278" r:id="rId21"/>
    <p:sldId id="292"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22" initials="2" lastIdx="2" clrIdx="0">
    <p:extLst>
      <p:ext uri="{19B8F6BF-5375-455C-9EA6-DF929625EA0E}">
        <p15:presenceInfo xmlns:p15="http://schemas.microsoft.com/office/powerpoint/2012/main" xmlns="" userId="22"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4" d="100"/>
          <a:sy n="64" d="100"/>
        </p:scale>
        <p:origin x="-108" y="-21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11/7/2019</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rot="19027495">
            <a:off x="2942108" y="1821859"/>
            <a:ext cx="9171608" cy="2114140"/>
          </a:xfrm>
        </p:spPr>
        <p:txBody>
          <a:bodyPr>
            <a:noAutofit/>
          </a:bodyPr>
          <a:lstStyle/>
          <a:p>
            <a:pPr algn="ctr"/>
            <a:endParaRPr lang="fa-IR" sz="3200" dirty="0" smtClean="0"/>
          </a:p>
          <a:p>
            <a:pPr algn="ctr"/>
            <a:endParaRPr lang="fa-IR" sz="3200" dirty="0" smtClean="0"/>
          </a:p>
          <a:p>
            <a:pPr algn="ctr"/>
            <a:r>
              <a:rPr lang="fa-IR" sz="4800" dirty="0" smtClean="0">
                <a:solidFill>
                  <a:schemeClr val="bg1">
                    <a:lumMod val="95000"/>
                    <a:lumOff val="5000"/>
                  </a:schemeClr>
                </a:solidFill>
                <a:latin typeface="Arabic Typesetting" pitchFamily="66" charset="-78"/>
                <a:cs typeface="Arabic Typesetting" pitchFamily="66" charset="-78"/>
              </a:rPr>
              <a:t>حسابداری خرید و فروش </a:t>
            </a:r>
          </a:p>
          <a:p>
            <a:pPr algn="ctr"/>
            <a:endParaRPr lang="fa-IR" sz="4800" dirty="0" smtClean="0">
              <a:solidFill>
                <a:schemeClr val="bg1">
                  <a:lumMod val="95000"/>
                  <a:lumOff val="5000"/>
                </a:schemeClr>
              </a:solidFill>
            </a:endParaRPr>
          </a:p>
          <a:p>
            <a:pPr algn="ctr"/>
            <a:r>
              <a:rPr lang="fa-IR" sz="4800" dirty="0" smtClean="0">
                <a:solidFill>
                  <a:srgbClr val="FFFF00"/>
                </a:solidFill>
                <a:latin typeface="Arabic Typesetting" pitchFamily="66" charset="-78"/>
                <a:cs typeface="Arabic Typesetting" pitchFamily="66" charset="-78"/>
              </a:rPr>
              <a:t>تهیه کننده: خدیجه مرادی</a:t>
            </a:r>
          </a:p>
          <a:p>
            <a:pPr algn="ctr"/>
            <a:r>
              <a:rPr lang="fa-IR" sz="2800" dirty="0" smtClean="0">
                <a:solidFill>
                  <a:srgbClr val="FFFF00"/>
                </a:solidFill>
                <a:latin typeface="Arabic Typesetting" pitchFamily="66" charset="-78"/>
                <a:cs typeface="Arabic Typesetting" pitchFamily="66" charset="-78"/>
              </a:rPr>
              <a:t>شماره پرسنلی : 78683400</a:t>
            </a:r>
          </a:p>
          <a:p>
            <a:pPr algn="ctr"/>
            <a:r>
              <a:rPr lang="fa-IR" sz="2800" dirty="0" smtClean="0">
                <a:solidFill>
                  <a:srgbClr val="FFFF00"/>
                </a:solidFill>
                <a:latin typeface="Arabic Typesetting" pitchFamily="66" charset="-78"/>
                <a:cs typeface="Arabic Typesetting" pitchFamily="66" charset="-78"/>
              </a:rPr>
              <a:t>گروه حسابداری بروجرد</a:t>
            </a:r>
            <a:r>
              <a:rPr lang="fa-IR" sz="4000" dirty="0" smtClean="0">
                <a:solidFill>
                  <a:srgbClr val="FFFF00"/>
                </a:solidFill>
                <a:latin typeface="Arabic Typesetting" pitchFamily="66" charset="-78"/>
                <a:cs typeface="Arabic Typesetting" pitchFamily="66" charset="-78"/>
              </a:rPr>
              <a:t> </a:t>
            </a:r>
          </a:p>
          <a:p>
            <a:pPr algn="ctr"/>
            <a:endParaRPr lang="fa-IR" sz="3200" dirty="0" smtClean="0"/>
          </a:p>
        </p:txBody>
      </p:sp>
      <p:sp>
        <p:nvSpPr>
          <p:cNvPr id="4" name="Title 3"/>
          <p:cNvSpPr>
            <a:spLocks noGrp="1"/>
          </p:cNvSpPr>
          <p:nvPr>
            <p:ph type="ctrTitle"/>
          </p:nvPr>
        </p:nvSpPr>
        <p:spPr>
          <a:xfrm>
            <a:off x="1460714" y="159026"/>
            <a:ext cx="8001000" cy="1287887"/>
          </a:xfrm>
        </p:spPr>
        <p:txBody>
          <a:bodyPr>
            <a:noAutofit/>
          </a:bodyPr>
          <a:lstStyle/>
          <a:p>
            <a:pPr algn="ctr"/>
            <a:r>
              <a:rPr lang="fa-IR" sz="6000" b="1" dirty="0" smtClean="0">
                <a:latin typeface="Arabic Typesetting" pitchFamily="66" charset="-78"/>
                <a:cs typeface="Arabic Typesetting" pitchFamily="66" charset="-78"/>
              </a:rPr>
              <a:t>بسم الله الرحمن الرحیم</a:t>
            </a:r>
            <a:endParaRPr lang="fa-IR" sz="6000" b="1" dirty="0">
              <a:latin typeface="Arabic Typesetting" pitchFamily="66" charset="-78"/>
              <a:cs typeface="Arabic Typesetting" pitchFamily="66" charset="-78"/>
            </a:endParaRPr>
          </a:p>
        </p:txBody>
      </p:sp>
      <p:pic>
        <p:nvPicPr>
          <p:cNvPr id="5" name="Picture 4" descr="imag.jpeg"/>
          <p:cNvPicPr>
            <a:picLocks noChangeAspect="1"/>
          </p:cNvPicPr>
          <p:nvPr/>
        </p:nvPicPr>
        <p:blipFill>
          <a:blip r:embed="rId2" cstate="print">
            <a:duotone>
              <a:prstClr val="black"/>
              <a:schemeClr val="tx2">
                <a:tint val="45000"/>
                <a:satMod val="400000"/>
              </a:schemeClr>
            </a:duotone>
          </a:blip>
          <a:stretch>
            <a:fillRect/>
          </a:stretch>
        </p:blipFill>
        <p:spPr>
          <a:xfrm>
            <a:off x="1219201" y="1818320"/>
            <a:ext cx="4757529" cy="3069713"/>
          </a:xfrm>
          <a:prstGeom prst="roundRect">
            <a:avLst>
              <a:gd name="adj" fmla="val 4167"/>
            </a:avLst>
          </a:prstGeom>
          <a:solidFill>
            <a:srgbClr val="FFFFFF"/>
          </a:solidFill>
          <a:ln w="76200" cap="sq">
            <a:solidFill>
              <a:srgbClr val="EAEAEA"/>
            </a:solidFill>
            <a:miter lim="800000"/>
          </a:ln>
          <a:effectLst>
            <a:glow rad="101600">
              <a:schemeClr val="accent3">
                <a:satMod val="175000"/>
                <a:alpha val="40000"/>
              </a:schemeClr>
            </a:glow>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xmlns="" val="252283379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365500" y="733336"/>
            <a:ext cx="7061200" cy="3970318"/>
          </a:xfrm>
          <a:prstGeom prst="rect">
            <a:avLst/>
          </a:prstGeom>
        </p:spPr>
        <p:txBody>
          <a:bodyPr wrap="square">
            <a:spAutoFit/>
          </a:bodyPr>
          <a:lstStyle/>
          <a:p>
            <a:pPr algn="r"/>
            <a:r>
              <a:rPr lang="fa-IR" sz="3600" b="1" dirty="0" smtClean="0">
                <a:solidFill>
                  <a:srgbClr val="C00000"/>
                </a:solidFill>
                <a:latin typeface="Arabic Typesetting" pitchFamily="66" charset="-78"/>
                <a:cs typeface="Arabic Typesetting" pitchFamily="66" charset="-78"/>
              </a:rPr>
              <a:t>تقسیم بندی شرکت ها بر اساس نوع فعالیت :</a:t>
            </a:r>
          </a:p>
          <a:p>
            <a:pPr algn="r"/>
            <a:endParaRPr lang="fa-IR" sz="3600" b="1" dirty="0" smtClean="0">
              <a:latin typeface="Arabic Typesetting" pitchFamily="66" charset="-78"/>
              <a:cs typeface="Arabic Typesetting" pitchFamily="66" charset="-78"/>
            </a:endParaRPr>
          </a:p>
          <a:p>
            <a:pPr algn="r"/>
            <a:r>
              <a:rPr lang="fa-IR" sz="3600" b="1" dirty="0" smtClean="0">
                <a:latin typeface="Arabic Typesetting" pitchFamily="66" charset="-78"/>
                <a:cs typeface="Arabic Typesetting" pitchFamily="66" charset="-78"/>
              </a:rPr>
              <a:t>1- خدماتی</a:t>
            </a:r>
          </a:p>
          <a:p>
            <a:pPr algn="r"/>
            <a:endParaRPr lang="en-US" sz="3600" dirty="0" smtClean="0">
              <a:latin typeface="Arabic Typesetting" pitchFamily="66" charset="-78"/>
              <a:cs typeface="Arabic Typesetting" pitchFamily="66" charset="-78"/>
            </a:endParaRPr>
          </a:p>
          <a:p>
            <a:pPr algn="r"/>
            <a:r>
              <a:rPr lang="fa-IR" sz="3600" dirty="0" smtClean="0">
                <a:latin typeface="Arabic Typesetting" pitchFamily="66" charset="-78"/>
                <a:cs typeface="Arabic Typesetting" pitchFamily="66" charset="-78"/>
              </a:rPr>
              <a:t>2 - بازرگانی</a:t>
            </a:r>
          </a:p>
          <a:p>
            <a:pPr algn="r"/>
            <a:endParaRPr lang="en-US" sz="3600" dirty="0" smtClean="0">
              <a:latin typeface="Arabic Typesetting" pitchFamily="66" charset="-78"/>
              <a:cs typeface="Arabic Typesetting" pitchFamily="66" charset="-78"/>
            </a:endParaRPr>
          </a:p>
          <a:p>
            <a:pPr algn="r"/>
            <a:r>
              <a:rPr lang="fa-IR" sz="3600" dirty="0" smtClean="0">
                <a:latin typeface="Arabic Typesetting" pitchFamily="66" charset="-78"/>
                <a:cs typeface="Arabic Typesetting" pitchFamily="66" charset="-78"/>
              </a:rPr>
              <a:t>3-  تولیدی</a:t>
            </a:r>
            <a:endParaRPr lang="fa-IR" sz="3600" dirty="0">
              <a:latin typeface="Arabic Typesetting" pitchFamily="66" charset="-78"/>
              <a:cs typeface="Arabic Typesetting" pitchFamily="66" charset="-78"/>
            </a:endParaRPr>
          </a:p>
        </p:txBody>
      </p:sp>
      <p:pic>
        <p:nvPicPr>
          <p:cNvPr id="3" name="Picture 2" descr="inde.jpeg"/>
          <p:cNvPicPr>
            <a:picLocks noChangeAspect="1"/>
          </p:cNvPicPr>
          <p:nvPr/>
        </p:nvPicPr>
        <p:blipFill>
          <a:blip r:embed="rId2" cstate="print">
            <a:duotone>
              <a:prstClr val="black"/>
              <a:schemeClr val="tx2">
                <a:tint val="45000"/>
                <a:satMod val="400000"/>
              </a:schemeClr>
            </a:duotone>
          </a:blip>
          <a:stretch>
            <a:fillRect/>
          </a:stretch>
        </p:blipFill>
        <p:spPr>
          <a:xfrm>
            <a:off x="1193800" y="2167702"/>
            <a:ext cx="3779912" cy="338219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xmlns="" val="1566837621"/>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2900" y="469900"/>
            <a:ext cx="9436100" cy="4231928"/>
          </a:xfrm>
          <a:prstGeom prst="rect">
            <a:avLst/>
          </a:prstGeom>
        </p:spPr>
        <p:txBody>
          <a:bodyPr wrap="square">
            <a:spAutoFit/>
          </a:bodyPr>
          <a:lstStyle/>
          <a:p>
            <a:pPr algn="r" rtl="1"/>
            <a:r>
              <a:rPr lang="fa-IR" sz="4400" b="1" dirty="0" smtClean="0">
                <a:solidFill>
                  <a:srgbClr val="C00000"/>
                </a:solidFill>
                <a:latin typeface="Arabic Typesetting" pitchFamily="66" charset="-78"/>
                <a:cs typeface="Arabic Typesetting" pitchFamily="66" charset="-78"/>
              </a:rPr>
              <a:t>تعریف شرکت بازرگانی : </a:t>
            </a:r>
            <a:endParaRPr lang="fa-IR" sz="800" b="1" dirty="0" smtClean="0">
              <a:solidFill>
                <a:srgbClr val="C00000"/>
              </a:solidFill>
              <a:latin typeface="Arabic Typesetting" pitchFamily="66" charset="-78"/>
              <a:cs typeface="Arabic Typesetting" pitchFamily="66" charset="-78"/>
            </a:endParaRPr>
          </a:p>
          <a:p>
            <a:pPr algn="r" rtl="1"/>
            <a:endParaRPr lang="fa-IR" sz="900" b="1" dirty="0" smtClean="0">
              <a:solidFill>
                <a:srgbClr val="C00000"/>
              </a:solidFill>
              <a:latin typeface="Arabic Typesetting" pitchFamily="66" charset="-78"/>
              <a:cs typeface="Arabic Typesetting" pitchFamily="66" charset="-78"/>
            </a:endParaRPr>
          </a:p>
          <a:p>
            <a:pPr algn="r" rtl="1"/>
            <a:r>
              <a:rPr lang="fa-IR" sz="3600" dirty="0" smtClean="0">
                <a:latin typeface="Arabic Typesetting" pitchFamily="66" charset="-78"/>
                <a:cs typeface="Arabic Typesetting" pitchFamily="66" charset="-78"/>
              </a:rPr>
              <a:t>هر شرکتی که به خرید و فروش کالا بپردازد در شمار شرکت های بازرگانی قرار می گیرد . فعالیت اصلی این شرکت ها ، خرید انواع مواد خام ، فرآورده ها یا کالاهای نیم ساخته شده از تولید کننده یا عمده فروش و عرض ی آن به خریدار است . </a:t>
            </a:r>
          </a:p>
          <a:p>
            <a:pPr algn="r" rtl="1"/>
            <a:r>
              <a:rPr lang="fa-IR" sz="3600" dirty="0" smtClean="0">
                <a:latin typeface="Arabic Typesetting" pitchFamily="66" charset="-78"/>
                <a:cs typeface="Arabic Typesetting" pitchFamily="66" charset="-78"/>
              </a:rPr>
              <a:t>این شرکت ها در شکل و محتوای کالایی که آن را خریداری و به فروش می رسانند ) به جز بسته بندی( تغییری ایجاد نمی کنند . و تنها ، واسطه ی انتقال از تولید کننده به عرضه کننده هستند .</a:t>
            </a:r>
            <a:endParaRPr lang="fa-IR" sz="3600" dirty="0">
              <a:latin typeface="Arabic Typesetting" pitchFamily="66" charset="-78"/>
              <a:cs typeface="Arabic Typesetting" pitchFamily="66" charset="-78"/>
            </a:endParaRPr>
          </a:p>
        </p:txBody>
      </p:sp>
    </p:spTree>
    <p:extLst>
      <p:ext uri="{BB962C8B-B14F-4D97-AF65-F5344CB8AC3E}">
        <p14:creationId xmlns:p14="http://schemas.microsoft.com/office/powerpoint/2010/main" xmlns="" val="1566837621"/>
      </p:ext>
    </p:extLst>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5500" y="455136"/>
            <a:ext cx="8686800" cy="5586145"/>
          </a:xfrm>
          <a:prstGeom prst="rect">
            <a:avLst/>
          </a:prstGeom>
        </p:spPr>
        <p:txBody>
          <a:bodyPr wrap="square">
            <a:spAutoFit/>
          </a:bodyPr>
          <a:lstStyle/>
          <a:p>
            <a:pPr algn="r" rtl="1"/>
            <a:r>
              <a:rPr lang="fa-IR" sz="3600" b="1" dirty="0" smtClean="0">
                <a:solidFill>
                  <a:srgbClr val="C00000"/>
                </a:solidFill>
                <a:latin typeface="Arabic Typesetting" pitchFamily="66" charset="-78"/>
                <a:cs typeface="Arabic Typesetting" pitchFamily="66" charset="-78"/>
              </a:rPr>
              <a:t>تعریف کالا : </a:t>
            </a:r>
          </a:p>
          <a:p>
            <a:pPr algn="r" rtl="1"/>
            <a:endParaRPr lang="fa-IR" sz="900" b="1" dirty="0" smtClean="0">
              <a:latin typeface="Arabic Typesetting" pitchFamily="66" charset="-78"/>
              <a:cs typeface="Arabic Typesetting" pitchFamily="66" charset="-78"/>
            </a:endParaRPr>
          </a:p>
          <a:p>
            <a:pPr algn="r" rtl="1"/>
            <a:r>
              <a:rPr lang="fa-IR" sz="2800" b="1" dirty="0" smtClean="0">
                <a:latin typeface="Arabic Typesetting" pitchFamily="66" charset="-78"/>
                <a:cs typeface="Arabic Typesetting" pitchFamily="66" charset="-78"/>
              </a:rPr>
              <a:t>محصولات و مواد مختلفی که توسط تولید کننده ، به بازار </a:t>
            </a:r>
            <a:r>
              <a:rPr lang="fa-IR" sz="2800" dirty="0" smtClean="0">
                <a:latin typeface="Arabic Typesetting" pitchFamily="66" charset="-78"/>
                <a:cs typeface="Arabic Typesetting" pitchFamily="66" charset="-78"/>
              </a:rPr>
              <a:t>عرضه شود و در برابر دریافت پول ، یکی ازنیازهای انسان را تأمین و  رفع کند ، کالا نام دارد.</a:t>
            </a:r>
          </a:p>
          <a:p>
            <a:pPr algn="r" rtl="1"/>
            <a:endParaRPr lang="fa-IR" sz="2800" dirty="0" smtClean="0">
              <a:solidFill>
                <a:srgbClr val="C00000"/>
              </a:solidFill>
              <a:latin typeface="Arabic Typesetting" pitchFamily="66" charset="-78"/>
              <a:cs typeface="Arabic Typesetting" pitchFamily="66" charset="-78"/>
            </a:endParaRPr>
          </a:p>
          <a:p>
            <a:pPr algn="r" rtl="1"/>
            <a:r>
              <a:rPr lang="fa-IR" sz="3600" b="1" dirty="0" smtClean="0">
                <a:solidFill>
                  <a:srgbClr val="C00000"/>
                </a:solidFill>
                <a:latin typeface="Arabic Typesetting" pitchFamily="66" charset="-78"/>
                <a:cs typeface="Arabic Typesetting" pitchFamily="66" charset="-78"/>
              </a:rPr>
              <a:t>تعریف خرید کالا : </a:t>
            </a:r>
          </a:p>
          <a:p>
            <a:pPr algn="r" rtl="1"/>
            <a:endParaRPr lang="fa-IR" sz="800" b="1" dirty="0" smtClean="0">
              <a:latin typeface="Arabic Typesetting" pitchFamily="66" charset="-78"/>
              <a:cs typeface="Arabic Typesetting" pitchFamily="66" charset="-78"/>
            </a:endParaRPr>
          </a:p>
          <a:p>
            <a:pPr algn="r" rtl="1"/>
            <a:r>
              <a:rPr lang="fa-IR" sz="2800" b="1" dirty="0" smtClean="0">
                <a:latin typeface="Arabic Typesetting" pitchFamily="66" charset="-78"/>
                <a:cs typeface="Arabic Typesetting" pitchFamily="66" charset="-78"/>
              </a:rPr>
              <a:t>عبارت است از کلیه ی فعالیت های مربوط به بدست </a:t>
            </a:r>
            <a:r>
              <a:rPr lang="fa-IR" sz="2800" dirty="0" smtClean="0">
                <a:latin typeface="Arabic Typesetting" pitchFamily="66" charset="-78"/>
                <a:cs typeface="Arabic Typesetting" pitchFamily="66" charset="-78"/>
              </a:rPr>
              <a:t>آوردن کالا در ازای پرداخت نقدی یا نسیه .</a:t>
            </a:r>
          </a:p>
          <a:p>
            <a:pPr algn="r" rtl="1"/>
            <a:endParaRPr lang="fa-IR" sz="2800" dirty="0" smtClean="0">
              <a:latin typeface="Arabic Typesetting" pitchFamily="66" charset="-78"/>
              <a:cs typeface="Arabic Typesetting" pitchFamily="66" charset="-78"/>
            </a:endParaRPr>
          </a:p>
          <a:p>
            <a:pPr algn="r" rtl="1"/>
            <a:r>
              <a:rPr lang="fa-IR" sz="3600" b="1" dirty="0" smtClean="0">
                <a:solidFill>
                  <a:srgbClr val="C00000"/>
                </a:solidFill>
                <a:latin typeface="Arabic Typesetting" pitchFamily="66" charset="-78"/>
                <a:cs typeface="Arabic Typesetting" pitchFamily="66" charset="-78"/>
              </a:rPr>
              <a:t>اجناسی که توسط شرکت خریداری می شوند دو حالت دارند :</a:t>
            </a:r>
          </a:p>
          <a:p>
            <a:pPr algn="r" rtl="1"/>
            <a:endParaRPr lang="fa-IR" sz="800" b="1" dirty="0" smtClean="0">
              <a:latin typeface="Arabic Typesetting" pitchFamily="66" charset="-78"/>
              <a:cs typeface="Arabic Typesetting" pitchFamily="66" charset="-78"/>
            </a:endParaRPr>
          </a:p>
          <a:p>
            <a:pPr algn="r" rtl="1"/>
            <a:r>
              <a:rPr lang="fa-IR" sz="2800" dirty="0" smtClean="0">
                <a:latin typeface="Arabic Typesetting" pitchFamily="66" charset="-78"/>
                <a:cs typeface="Arabic Typesetting" pitchFamily="66" charset="-78"/>
              </a:rPr>
              <a:t>1 - خرید کالا یا به قصد فروش خریداری می شوند ، که به آن می گویند . موجودی کالا</a:t>
            </a:r>
          </a:p>
          <a:p>
            <a:pPr algn="r" rtl="1"/>
            <a:endParaRPr lang="fa-IR" sz="2800" dirty="0" smtClean="0">
              <a:latin typeface="Arabic Typesetting" pitchFamily="66" charset="-78"/>
              <a:cs typeface="Arabic Typesetting" pitchFamily="66" charset="-78"/>
            </a:endParaRPr>
          </a:p>
          <a:p>
            <a:pPr algn="r" rtl="1"/>
            <a:r>
              <a:rPr lang="fa-IR" sz="2800" dirty="0" smtClean="0">
                <a:latin typeface="Arabic Typesetting" pitchFamily="66" charset="-78"/>
                <a:cs typeface="Arabic Typesetting" pitchFamily="66" charset="-78"/>
              </a:rPr>
              <a:t> 2 - یا به قصد مصرف خریداری می شوند که می توانند اثاثه و .......... باشند .</a:t>
            </a:r>
            <a:endParaRPr lang="fa-IR" sz="2800" dirty="0">
              <a:latin typeface="Arabic Typesetting" pitchFamily="66" charset="-78"/>
              <a:cs typeface="Arabic Typesetting" pitchFamily="66" charset="-78"/>
            </a:endParaRPr>
          </a:p>
        </p:txBody>
      </p:sp>
    </p:spTree>
    <p:extLst>
      <p:ext uri="{BB962C8B-B14F-4D97-AF65-F5344CB8AC3E}">
        <p14:creationId xmlns:p14="http://schemas.microsoft.com/office/powerpoint/2010/main" xmlns="" val="1566837621"/>
      </p:ext>
    </p:extLst>
  </p:cSld>
  <p:clrMapOvr>
    <a:masterClrMapping/>
  </p:clrMapOvr>
  <p:transition spd="slow">
    <p:strips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0800" y="271840"/>
            <a:ext cx="10033000" cy="2062103"/>
          </a:xfrm>
          <a:prstGeom prst="rect">
            <a:avLst/>
          </a:prstGeom>
        </p:spPr>
        <p:txBody>
          <a:bodyPr wrap="square">
            <a:spAutoFit/>
          </a:bodyPr>
          <a:lstStyle/>
          <a:p>
            <a:pPr algn="r" rtl="1"/>
            <a:r>
              <a:rPr lang="fa-IR" sz="3600" b="1" dirty="0" smtClean="0">
                <a:solidFill>
                  <a:srgbClr val="C00000"/>
                </a:solidFill>
                <a:latin typeface="Arabic Typesetting" pitchFamily="66" charset="-78"/>
                <a:cs typeface="Arabic Typesetting" pitchFamily="66" charset="-78"/>
              </a:rPr>
              <a:t>تعریف چرخه عملیاتی در شرکت های بازرگانی : </a:t>
            </a:r>
          </a:p>
          <a:p>
            <a:pPr algn="r" rtl="1"/>
            <a:endParaRPr lang="fa-IR" sz="800" b="1" dirty="0" smtClean="0">
              <a:solidFill>
                <a:srgbClr val="C00000"/>
              </a:solidFill>
              <a:latin typeface="Arabic Typesetting" pitchFamily="66" charset="-78"/>
              <a:cs typeface="Arabic Typesetting" pitchFamily="66" charset="-78"/>
            </a:endParaRPr>
          </a:p>
          <a:p>
            <a:pPr algn="r" rtl="1"/>
            <a:r>
              <a:rPr lang="fa-IR" sz="2800" b="1" dirty="0" smtClean="0">
                <a:latin typeface="Arabic Typesetting" pitchFamily="66" charset="-78"/>
                <a:cs typeface="Arabic Typesetting" pitchFamily="66" charset="-78"/>
              </a:rPr>
              <a:t>شرکت های بازرگانی ، در  </a:t>
            </a:r>
            <a:r>
              <a:rPr lang="fa-IR" sz="2800" dirty="0" smtClean="0">
                <a:latin typeface="Arabic Typesetting" pitchFamily="66" charset="-78"/>
                <a:cs typeface="Arabic Typesetting" pitchFamily="66" charset="-78"/>
              </a:rPr>
              <a:t>هر دوره ، با استفاده از وجوه نقد ، یا به صورت نسیه ، کالاهایی را خریداری نموده و تحت عنوان موجودی کالا در انبار نگهداری می کنند ، سپس این کالاها را به صورت نقد یا نسیه به فروش می رسانند . این چرخه در طول فعالیت شرکت ادامه دارد . و نمودار آن به صورت زیر ترسیم می گردد .</a:t>
            </a:r>
            <a:endParaRPr lang="fa-IR" sz="2800" dirty="0">
              <a:latin typeface="Arabic Typesetting" pitchFamily="66" charset="-78"/>
              <a:cs typeface="Arabic Typesetting" pitchFamily="66" charset="-78"/>
            </a:endParaRPr>
          </a:p>
        </p:txBody>
      </p:sp>
      <p:pic>
        <p:nvPicPr>
          <p:cNvPr id="1026" name="Picture 2"/>
          <p:cNvPicPr>
            <a:picLocks noChangeAspect="1" noChangeArrowheads="1"/>
          </p:cNvPicPr>
          <p:nvPr/>
        </p:nvPicPr>
        <p:blipFill>
          <a:blip r:embed="rId2">
            <a:duotone>
              <a:prstClr val="black"/>
              <a:schemeClr val="tx2">
                <a:tint val="45000"/>
                <a:satMod val="400000"/>
              </a:schemeClr>
            </a:duotone>
          </a:blip>
          <a:srcRect/>
          <a:stretch>
            <a:fillRect/>
          </a:stretch>
        </p:blipFill>
        <p:spPr bwMode="auto">
          <a:xfrm>
            <a:off x="658814" y="2315680"/>
            <a:ext cx="6505575" cy="433912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xmlns="" val="1566837621"/>
      </p:ext>
    </p:extLst>
  </p:cSld>
  <p:clrMapOvr>
    <a:masterClrMapping/>
  </p:clrMapOvr>
  <p:transition spd="slow">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51100" y="348734"/>
            <a:ext cx="8809778" cy="646331"/>
          </a:xfrm>
          <a:prstGeom prst="rect">
            <a:avLst/>
          </a:prstGeom>
        </p:spPr>
        <p:txBody>
          <a:bodyPr wrap="square">
            <a:spAutoFit/>
          </a:bodyPr>
          <a:lstStyle/>
          <a:p>
            <a:pPr algn="r" rtl="1"/>
            <a:r>
              <a:rPr lang="fa-IR" sz="3600" b="1" dirty="0" smtClean="0">
                <a:solidFill>
                  <a:srgbClr val="C00000"/>
                </a:solidFill>
                <a:latin typeface="Arabic Typesetting" pitchFamily="66" charset="-78"/>
                <a:cs typeface="Arabic Typesetting" pitchFamily="66" charset="-78"/>
              </a:rPr>
              <a:t>نمودار فرایند خرید کالا در شرکت های بازرگانی :</a:t>
            </a:r>
            <a:endParaRPr lang="fa-IR" sz="3600" b="1" dirty="0">
              <a:solidFill>
                <a:srgbClr val="C00000"/>
              </a:solidFill>
              <a:latin typeface="Arabic Typesetting" pitchFamily="66" charset="-78"/>
              <a:cs typeface="Arabic Typesetting" pitchFamily="66" charset="-78"/>
            </a:endParaRPr>
          </a:p>
        </p:txBody>
      </p:sp>
      <p:pic>
        <p:nvPicPr>
          <p:cNvPr id="2050" name="Picture 2"/>
          <p:cNvPicPr>
            <a:picLocks noChangeAspect="1" noChangeArrowheads="1"/>
          </p:cNvPicPr>
          <p:nvPr/>
        </p:nvPicPr>
        <p:blipFill>
          <a:blip r:embed="rId2">
            <a:duotone>
              <a:prstClr val="black"/>
              <a:schemeClr val="tx2">
                <a:tint val="45000"/>
                <a:satMod val="400000"/>
              </a:schemeClr>
            </a:duotone>
          </a:blip>
          <a:srcRect/>
          <a:stretch>
            <a:fillRect/>
          </a:stretch>
        </p:blipFill>
        <p:spPr bwMode="auto">
          <a:xfrm>
            <a:off x="450850" y="1289130"/>
            <a:ext cx="5975350" cy="53369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1566837621"/>
      </p:ext>
    </p:extLst>
  </p:cSld>
  <p:clrMapOvr>
    <a:masterClrMapping/>
  </p:clrMapOvr>
  <p:transition spd="slow">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7500" y="177801"/>
            <a:ext cx="9423400" cy="6186309"/>
          </a:xfrm>
          <a:prstGeom prst="rect">
            <a:avLst/>
          </a:prstGeom>
        </p:spPr>
        <p:txBody>
          <a:bodyPr wrap="square">
            <a:spAutoFit/>
          </a:bodyPr>
          <a:lstStyle/>
          <a:p>
            <a:pPr algn="r" rtl="1"/>
            <a:r>
              <a:rPr lang="fa-IR" sz="3600" b="1" dirty="0" smtClean="0">
                <a:solidFill>
                  <a:srgbClr val="C00000"/>
                </a:solidFill>
                <a:latin typeface="Arabic Typesetting" pitchFamily="66" charset="-78"/>
                <a:cs typeface="Arabic Typesetting" pitchFamily="66" charset="-78"/>
              </a:rPr>
              <a:t>فرم درخواست خرید :</a:t>
            </a:r>
          </a:p>
          <a:p>
            <a:pPr algn="r" rtl="1"/>
            <a:endParaRPr lang="fa-IR" sz="800" b="1" dirty="0" smtClean="0">
              <a:solidFill>
                <a:srgbClr val="C00000"/>
              </a:solidFill>
              <a:latin typeface="Arabic Typesetting" pitchFamily="66" charset="-78"/>
              <a:cs typeface="Arabic Typesetting" pitchFamily="66" charset="-78"/>
            </a:endParaRPr>
          </a:p>
          <a:p>
            <a:pPr algn="r" rtl="1"/>
            <a:r>
              <a:rPr lang="fa-IR" sz="2800" b="1" dirty="0" smtClean="0">
                <a:latin typeface="Arabic Typesetting" pitchFamily="66" charset="-78"/>
                <a:cs typeface="Arabic Typesetting" pitchFamily="66" charset="-78"/>
              </a:rPr>
              <a:t>نخستین اقدام برای شروع فرایند خرید کالا تنظیم </a:t>
            </a:r>
            <a:r>
              <a:rPr lang="fa-IR" sz="2800" dirty="0" smtClean="0">
                <a:latin typeface="Arabic Typesetting" pitchFamily="66" charset="-78"/>
                <a:cs typeface="Arabic Typesetting" pitchFamily="66" charset="-78"/>
              </a:rPr>
              <a:t>برگ درخواست خرید است در این برگ فهرست و مشخصات کالای مورد نیاز درج می شود .</a:t>
            </a:r>
          </a:p>
          <a:p>
            <a:pPr algn="r" rtl="1"/>
            <a:endParaRPr lang="fa-IR" sz="800" dirty="0" smtClean="0">
              <a:latin typeface="Arabic Typesetting" pitchFamily="66" charset="-78"/>
              <a:cs typeface="Arabic Typesetting" pitchFamily="66" charset="-78"/>
            </a:endParaRPr>
          </a:p>
          <a:p>
            <a:pPr algn="r" rtl="1"/>
            <a:r>
              <a:rPr lang="fa-IR" sz="3600" b="1" dirty="0" smtClean="0">
                <a:solidFill>
                  <a:srgbClr val="C00000"/>
                </a:solidFill>
                <a:latin typeface="Arabic Typesetting" pitchFamily="66" charset="-78"/>
                <a:cs typeface="Arabic Typesetting" pitchFamily="66" charset="-78"/>
              </a:rPr>
              <a:t>فرم استعلام بها : </a:t>
            </a:r>
          </a:p>
          <a:p>
            <a:pPr algn="r" rtl="1"/>
            <a:endParaRPr lang="fa-IR" sz="800" b="1" dirty="0" smtClean="0">
              <a:solidFill>
                <a:srgbClr val="C00000"/>
              </a:solidFill>
              <a:latin typeface="Arabic Typesetting" pitchFamily="66" charset="-78"/>
              <a:cs typeface="Arabic Typesetting" pitchFamily="66" charset="-78"/>
            </a:endParaRPr>
          </a:p>
          <a:p>
            <a:pPr algn="r" rtl="1"/>
            <a:r>
              <a:rPr lang="fa-IR" sz="2800" b="1" dirty="0" smtClean="0">
                <a:latin typeface="Arabic Typesetting" pitchFamily="66" charset="-78"/>
                <a:cs typeface="Arabic Typesetting" pitchFamily="66" charset="-78"/>
              </a:rPr>
              <a:t>فرمی است که در آن مشخصات و مقدار کالای مورد </a:t>
            </a:r>
            <a:r>
              <a:rPr lang="fa-IR" sz="2800" dirty="0" smtClean="0">
                <a:latin typeface="Arabic Typesetting" pitchFamily="66" charset="-78"/>
                <a:cs typeface="Arabic Typesetting" pitchFamily="66" charset="-78"/>
              </a:rPr>
              <a:t>تقاضای شرکت درج شده و قیمت ، شرط فروش و تاریخ تحویل کالا از فروشنده ی آن استعلام می شود .</a:t>
            </a:r>
          </a:p>
          <a:p>
            <a:pPr algn="r" rtl="1"/>
            <a:endParaRPr lang="fa-IR" sz="800" dirty="0" smtClean="0">
              <a:latin typeface="Arabic Typesetting" pitchFamily="66" charset="-78"/>
              <a:cs typeface="Arabic Typesetting" pitchFamily="66" charset="-78"/>
            </a:endParaRPr>
          </a:p>
          <a:p>
            <a:pPr algn="r" rtl="1"/>
            <a:r>
              <a:rPr lang="fa-IR" sz="3600" b="1" dirty="0" smtClean="0">
                <a:solidFill>
                  <a:srgbClr val="C00000"/>
                </a:solidFill>
                <a:latin typeface="Arabic Typesetting" pitchFamily="66" charset="-78"/>
                <a:cs typeface="Arabic Typesetting" pitchFamily="66" charset="-78"/>
              </a:rPr>
              <a:t>فاکتور فروش : </a:t>
            </a:r>
          </a:p>
          <a:p>
            <a:pPr algn="r" rtl="1"/>
            <a:endParaRPr lang="fa-IR" sz="800" b="1" dirty="0" smtClean="0">
              <a:solidFill>
                <a:srgbClr val="C00000"/>
              </a:solidFill>
              <a:latin typeface="Arabic Typesetting" pitchFamily="66" charset="-78"/>
              <a:cs typeface="Arabic Typesetting" pitchFamily="66" charset="-78"/>
            </a:endParaRPr>
          </a:p>
          <a:p>
            <a:pPr algn="r" rtl="1"/>
            <a:r>
              <a:rPr lang="fa-IR" sz="2800" b="1" dirty="0" smtClean="0">
                <a:latin typeface="Arabic Typesetting" pitchFamily="66" charset="-78"/>
                <a:cs typeface="Arabic Typesetting" pitchFamily="66" charset="-78"/>
              </a:rPr>
              <a:t>از جمله ی اسناد مثبته است که حاوی مشخصات خریدار ، </a:t>
            </a:r>
            <a:r>
              <a:rPr lang="fa-IR" sz="2800" dirty="0" smtClean="0">
                <a:latin typeface="Arabic Typesetting" pitchFamily="66" charset="-78"/>
                <a:cs typeface="Arabic Typesetting" pitchFamily="66" charset="-78"/>
              </a:rPr>
              <a:t>فروشنده و کالای مورد معامله و ... است . که توسط فروشنده صادر و در اختیار خریدار قرار می کیرد .</a:t>
            </a:r>
          </a:p>
          <a:p>
            <a:pPr algn="r" rtl="1"/>
            <a:endParaRPr lang="fa-IR" sz="800" dirty="0" smtClean="0">
              <a:latin typeface="Arabic Typesetting" pitchFamily="66" charset="-78"/>
              <a:cs typeface="Arabic Typesetting" pitchFamily="66" charset="-78"/>
            </a:endParaRPr>
          </a:p>
          <a:p>
            <a:pPr algn="r" rtl="1"/>
            <a:r>
              <a:rPr lang="fa-IR" sz="3600" b="1" dirty="0" smtClean="0">
                <a:solidFill>
                  <a:srgbClr val="C00000"/>
                </a:solidFill>
                <a:latin typeface="Arabic Typesetting" pitchFamily="66" charset="-78"/>
                <a:cs typeface="Arabic Typesetting" pitchFamily="66" charset="-78"/>
              </a:rPr>
              <a:t>فرم رسید انبار : </a:t>
            </a:r>
          </a:p>
          <a:p>
            <a:pPr algn="r" rtl="1"/>
            <a:endParaRPr lang="fa-IR" sz="800" b="1" dirty="0" smtClean="0">
              <a:solidFill>
                <a:srgbClr val="C00000"/>
              </a:solidFill>
              <a:latin typeface="Arabic Typesetting" pitchFamily="66" charset="-78"/>
              <a:cs typeface="Arabic Typesetting" pitchFamily="66" charset="-78"/>
            </a:endParaRPr>
          </a:p>
          <a:p>
            <a:pPr algn="r" rtl="1"/>
            <a:r>
              <a:rPr lang="fa-IR" sz="2800" b="1" dirty="0" smtClean="0">
                <a:latin typeface="Arabic Typesetting" pitchFamily="66" charset="-78"/>
                <a:cs typeface="Arabic Typesetting" pitchFamily="66" charset="-78"/>
              </a:rPr>
              <a:t>فرمی است که توسط واحد انبار تنظیم می شود و </a:t>
            </a:r>
            <a:r>
              <a:rPr lang="fa-IR" sz="2800" dirty="0" smtClean="0">
                <a:latin typeface="Arabic Typesetting" pitchFamily="66" charset="-78"/>
                <a:cs typeface="Arabic Typesetting" pitchFamily="66" charset="-78"/>
              </a:rPr>
              <a:t>بیانگر ورود و تحویل اجناس به انبار می باشد .</a:t>
            </a:r>
            <a:endParaRPr lang="fa-IR" sz="2800" dirty="0">
              <a:latin typeface="Arabic Typesetting" pitchFamily="66" charset="-78"/>
              <a:cs typeface="Arabic Typesetting" pitchFamily="66" charset="-78"/>
            </a:endParaRPr>
          </a:p>
        </p:txBody>
      </p:sp>
    </p:spTree>
    <p:extLst>
      <p:ext uri="{BB962C8B-B14F-4D97-AF65-F5344CB8AC3E}">
        <p14:creationId xmlns:p14="http://schemas.microsoft.com/office/powerpoint/2010/main" xmlns="" val="1566837621"/>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3283" y="571500"/>
            <a:ext cx="9328418" cy="4016484"/>
          </a:xfrm>
          <a:prstGeom prst="rect">
            <a:avLst/>
          </a:prstGeom>
          <a:noFill/>
        </p:spPr>
        <p:txBody>
          <a:bodyPr wrap="square" rtlCol="1">
            <a:spAutoFit/>
          </a:bodyPr>
          <a:lstStyle/>
          <a:p>
            <a:pPr algn="r" rtl="1"/>
            <a:r>
              <a:rPr lang="fa-IR" sz="5400" b="1" dirty="0" smtClean="0">
                <a:solidFill>
                  <a:srgbClr val="C00000"/>
                </a:solidFill>
                <a:latin typeface="Arabic Typesetting" pitchFamily="66" charset="-78"/>
                <a:cs typeface="Arabic Typesetting" pitchFamily="66" charset="-78"/>
              </a:rPr>
              <a:t>آیین نامه معاملات</a:t>
            </a:r>
            <a:r>
              <a:rPr lang="fa-IR" sz="4000" b="1" dirty="0" smtClean="0">
                <a:solidFill>
                  <a:srgbClr val="C00000"/>
                </a:solidFill>
                <a:latin typeface="Arabic Typesetting" pitchFamily="66" charset="-78"/>
                <a:cs typeface="Arabic Typesetting" pitchFamily="66" charset="-78"/>
              </a:rPr>
              <a:t>:</a:t>
            </a:r>
            <a:endParaRPr lang="fa-IR" sz="3200" b="1" dirty="0" smtClean="0">
              <a:solidFill>
                <a:srgbClr val="C00000"/>
              </a:solidFill>
              <a:latin typeface="Arabic Typesetting" pitchFamily="66" charset="-78"/>
              <a:cs typeface="Arabic Typesetting" pitchFamily="66" charset="-78"/>
            </a:endParaRPr>
          </a:p>
          <a:p>
            <a:pPr algn="r" rtl="1"/>
            <a:endParaRPr lang="fa-IR" sz="900" dirty="0" smtClean="0">
              <a:solidFill>
                <a:srgbClr val="C00000"/>
              </a:solidFill>
              <a:latin typeface="Arabic Typesetting" pitchFamily="66" charset="-78"/>
              <a:cs typeface="Arabic Typesetting" pitchFamily="66" charset="-78"/>
            </a:endParaRPr>
          </a:p>
          <a:p>
            <a:pPr algn="r" rtl="1"/>
            <a:r>
              <a:rPr lang="fa-IR" sz="3200" dirty="0" smtClean="0">
                <a:latin typeface="Arabic Typesetting" pitchFamily="66" charset="-78"/>
                <a:cs typeface="Arabic Typesetting" pitchFamily="66" charset="-78"/>
              </a:rPr>
              <a:t>آیین نامه معاملات به منظور مشخص شدن نظام کلی نحوه ی خرید کالا یا دریافت خدمات از ارائه کنندگان آنها در داخل و خارج از کشور و همچنین فروش کالا و خدمات در کشور تنظیم می شود . تمامی معاملات در شرکت اعم از خرید و فروش کالا و خدمات و دارایی ها باید بر اساس مراحل تعیین شده و نیز رعایت دستورات مندرج درآیین نامه انجام پذیر و باید بر حسب مورد به تشخیص مقامات مسئول و تصمیم گیرنده برسد . آیین نامه معاملات متناسب با تعغییر شرایط بازار و اهداف سازمان در فواصل زمانی معینی اصلاح و به روز می شود تا همواره کیفیت مطلوب آن حفظ می گردد.</a:t>
            </a:r>
            <a:endParaRPr lang="fa-IR" sz="3200" dirty="0">
              <a:latin typeface="Arabic Typesetting" pitchFamily="66" charset="-78"/>
              <a:cs typeface="Arabic Typesetting" pitchFamily="66" charset="-78"/>
            </a:endParaRPr>
          </a:p>
        </p:txBody>
      </p:sp>
    </p:spTree>
    <p:extLst>
      <p:ext uri="{BB962C8B-B14F-4D97-AF65-F5344CB8AC3E}">
        <p14:creationId xmlns:p14="http://schemas.microsoft.com/office/powerpoint/2010/main" xmlns="" val="4112137306"/>
      </p:ext>
    </p:extLst>
  </p:cSld>
  <p:clrMapOvr>
    <a:masterClrMapping/>
  </p:clrMapOvr>
  <p:transition spd="slow">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4677" y="665051"/>
            <a:ext cx="9238624" cy="5124480"/>
          </a:xfrm>
          <a:prstGeom prst="rect">
            <a:avLst/>
          </a:prstGeom>
          <a:noFill/>
        </p:spPr>
        <p:txBody>
          <a:bodyPr wrap="square" rtlCol="1">
            <a:spAutoFit/>
          </a:bodyPr>
          <a:lstStyle/>
          <a:p>
            <a:pPr algn="r" rtl="1"/>
            <a:r>
              <a:rPr lang="fa-IR" sz="4000" b="1" dirty="0" smtClean="0">
                <a:solidFill>
                  <a:srgbClr val="C00000"/>
                </a:solidFill>
                <a:latin typeface="Arabic Typesetting" pitchFamily="66" charset="-78"/>
                <a:cs typeface="Arabic Typesetting" pitchFamily="66" charset="-78"/>
              </a:rPr>
              <a:t>مالیات بر ارزش افزوده</a:t>
            </a:r>
          </a:p>
          <a:p>
            <a:pPr algn="r" rtl="1"/>
            <a:endParaRPr lang="fa-IR" sz="700" b="1" dirty="0" smtClean="0">
              <a:solidFill>
                <a:srgbClr val="C00000"/>
              </a:solidFill>
              <a:latin typeface="Arabic Typesetting" pitchFamily="66" charset="-78"/>
              <a:cs typeface="Arabic Typesetting" pitchFamily="66" charset="-78"/>
            </a:endParaRPr>
          </a:p>
          <a:p>
            <a:pPr algn="r" rtl="1"/>
            <a:r>
              <a:rPr lang="fa-IR" sz="2800" dirty="0" smtClean="0">
                <a:latin typeface="Arabic Typesetting" pitchFamily="66" charset="-78"/>
                <a:cs typeface="Arabic Typesetting" pitchFamily="66" charset="-78"/>
              </a:rPr>
              <a:t>مالیات بر ارزش افزوده مالیات غیر مستقیمی است که مصرف کننده (خریدار)آن را به همراه بهای خرید اجناس و خدمات می پردازدو دریافت کننده (فروشنده)موظف است مقدار مالیات دریافتی را به دولت پرداخت کند.</a:t>
            </a:r>
          </a:p>
          <a:p>
            <a:pPr algn="r" rtl="1"/>
            <a:r>
              <a:rPr lang="fa-IR" sz="2800" dirty="0" smtClean="0">
                <a:latin typeface="Arabic Typesetting" pitchFamily="66" charset="-78"/>
                <a:cs typeface="Arabic Typesetting" pitchFamily="66" charset="-78"/>
              </a:rPr>
              <a:t>از آنجا که فروشنده نیز ضمن خرید اولیه چنین مالیاتی را پرداخته است ولی مصرف کننده نهایی محسوب نمی شود،او حق دارد کل مالیات ارزش افزوده پرداختنی خود را از کل مالیات بر ارزش افزوده های دریافتنی  کسر کرده و مابه التفاوت را به دولت بپردازد.</a:t>
            </a:r>
          </a:p>
          <a:p>
            <a:pPr algn="r" rtl="1"/>
            <a:r>
              <a:rPr lang="fa-IR" sz="2800" dirty="0" smtClean="0">
                <a:latin typeface="Arabic Typesetting" pitchFamily="66" charset="-78"/>
                <a:cs typeface="Arabic Typesetting" pitchFamily="66" charset="-78"/>
              </a:rPr>
              <a:t>نرخ مالیات بر ارزش افزوده ،هر ساله از سوی دولت مشخص می شود .این نرخ،درصدی از مبلغ خالص  صورت حساب فروش کالا یا خدمات است،مطابق ماده ی 14قانون مالیات بر ارزش افزوده ،ماخذ محاسبه مالیات،بهای کالا یا خدمت مندرج در صورت حساب خواهد بود ،در مواردی که صورت حساب موجود نباشد و یا از ارئه آن خودداری شود و یا به موجب اسناد ومدارک مثبته مشخص شود که ارزش مندرج در آنها واقعی نیست ، ماخذمحاسبه مالیات ،بهای روز کالا یا خدمات به تاریخ روز تعلق مالیات می باشد.</a:t>
            </a:r>
            <a:endParaRPr lang="fa-IR" sz="2800" dirty="0">
              <a:latin typeface="Arabic Typesetting" pitchFamily="66" charset="-78"/>
              <a:cs typeface="Arabic Typesetting" pitchFamily="66" charset="-78"/>
            </a:endParaRPr>
          </a:p>
        </p:txBody>
      </p:sp>
    </p:spTree>
    <p:extLst>
      <p:ext uri="{BB962C8B-B14F-4D97-AF65-F5344CB8AC3E}">
        <p14:creationId xmlns:p14="http://schemas.microsoft.com/office/powerpoint/2010/main" xmlns="" val="801869858"/>
      </p:ext>
    </p:extLst>
  </p:cSld>
  <p:clrMapOvr>
    <a:masterClrMapping/>
  </p:clrMapOvr>
  <p:transition spd="slow">
    <p:newsfla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69900"/>
            <a:ext cx="9969500" cy="3785652"/>
          </a:xfrm>
          <a:prstGeom prst="rect">
            <a:avLst/>
          </a:prstGeom>
        </p:spPr>
        <p:txBody>
          <a:bodyPr wrap="square">
            <a:spAutoFit/>
          </a:bodyPr>
          <a:lstStyle/>
          <a:p>
            <a:pPr algn="r" rtl="1"/>
            <a:endParaRPr lang="fa-IR" sz="3600" b="1" dirty="0" smtClean="0">
              <a:latin typeface="Arabic Typesetting" pitchFamily="66" charset="-78"/>
              <a:cs typeface="Arabic Typesetting" pitchFamily="66" charset="-78"/>
            </a:endParaRPr>
          </a:p>
          <a:p>
            <a:pPr algn="r" rtl="1"/>
            <a:r>
              <a:rPr lang="fa-IR" sz="3600" b="1" dirty="0" smtClean="0">
                <a:solidFill>
                  <a:srgbClr val="C00000"/>
                </a:solidFill>
                <a:latin typeface="Arabic Typesetting" pitchFamily="66" charset="-78"/>
                <a:cs typeface="Arabic Typesetting" pitchFamily="66" charset="-78"/>
              </a:rPr>
              <a:t>گواهینامه ثبت نام مالیات بر ارزش افزوده : </a:t>
            </a:r>
          </a:p>
          <a:p>
            <a:pPr algn="r" rtl="1"/>
            <a:endParaRPr lang="fa-IR" sz="2400" b="1" dirty="0" smtClean="0">
              <a:solidFill>
                <a:srgbClr val="C00000"/>
              </a:solidFill>
              <a:latin typeface="Arabic Typesetting" pitchFamily="66" charset="-78"/>
              <a:cs typeface="Arabic Typesetting" pitchFamily="66" charset="-78"/>
            </a:endParaRPr>
          </a:p>
          <a:p>
            <a:pPr algn="r" rtl="1"/>
            <a:r>
              <a:rPr lang="fa-IR" sz="4000" b="1" dirty="0" smtClean="0">
                <a:latin typeface="Arabic Typesetting" pitchFamily="66" charset="-78"/>
                <a:cs typeface="Arabic Typesetting" pitchFamily="66" charset="-78"/>
              </a:rPr>
              <a:t>مجوز لازم برای گرفتن </a:t>
            </a:r>
            <a:r>
              <a:rPr lang="fa-IR" sz="4000" dirty="0" smtClean="0">
                <a:latin typeface="Arabic Typesetting" pitchFamily="66" charset="-78"/>
                <a:cs typeface="Arabic Typesetting" pitchFamily="66" charset="-78"/>
              </a:rPr>
              <a:t>مالیات بر ارزش افزوده توسط شرکت هاست که از سازمان امور مالیاتی دریافت می شود و فروشندگان تنها با داشتن این گواهینامه و معتبر بودن تاریخ اعتبار آن حق گرفتن مالیات بر ارزش افزوده ی کالاهای خود را دارند .</a:t>
            </a:r>
          </a:p>
          <a:p>
            <a:pPr algn="r" rtl="1"/>
            <a:endParaRPr lang="fa-IR" sz="2400" dirty="0" smtClean="0">
              <a:solidFill>
                <a:srgbClr val="C00000"/>
              </a:solidFill>
              <a:latin typeface="Arabic Typesetting" pitchFamily="66" charset="-78"/>
              <a:cs typeface="Arabic Typesetting" pitchFamily="66" charset="-78"/>
            </a:endParaRPr>
          </a:p>
        </p:txBody>
      </p:sp>
      <p:pic>
        <p:nvPicPr>
          <p:cNvPr id="3" name="Picture 4"/>
          <p:cNvPicPr>
            <a:picLocks noChangeAspect="1" noChangeArrowheads="1"/>
          </p:cNvPicPr>
          <p:nvPr/>
        </p:nvPicPr>
        <p:blipFill>
          <a:blip r:embed="rId2" cstate="print">
            <a:extLst>
              <a:ext uri="{28A0092B-C50C-407E-A947-70E740481C1C}"/>
            </a:extLst>
          </a:blip>
          <a:srcRect/>
          <a:stretch>
            <a:fillRect/>
          </a:stretch>
        </p:blipFill>
        <p:spPr bwMode="auto">
          <a:xfrm>
            <a:off x="533110" y="4850930"/>
            <a:ext cx="1866900" cy="1543050"/>
          </a:xfrm>
          <a:prstGeom prst="ellipse">
            <a:avLst/>
          </a:prstGeom>
          <a:ln>
            <a:noFill/>
          </a:ln>
          <a:effectLst>
            <a:softEdge rad="112500"/>
          </a:effectLst>
          <a:extLst>
            <a:ext uri="{909E8E84-426E-40DD-AFC4-6F175D3DCCD1}"/>
          </a:extLst>
        </p:spPr>
      </p:pic>
    </p:spTree>
    <p:extLst>
      <p:ext uri="{BB962C8B-B14F-4D97-AF65-F5344CB8AC3E}">
        <p14:creationId xmlns:p14="http://schemas.microsoft.com/office/powerpoint/2010/main" xmlns="" val="1566837621"/>
      </p:ext>
    </p:extLst>
  </p:cSld>
  <p:clrMapOvr>
    <a:masterClrMapping/>
  </p:clrMapOvr>
  <p:transition spd="slow">
    <p:wheel spokes="3"/>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2100" y="212636"/>
            <a:ext cx="10553700" cy="6247864"/>
          </a:xfrm>
          <a:prstGeom prst="rect">
            <a:avLst/>
          </a:prstGeom>
        </p:spPr>
        <p:txBody>
          <a:bodyPr wrap="square">
            <a:spAutoFit/>
          </a:bodyPr>
          <a:lstStyle/>
          <a:p>
            <a:pPr algn="r" rtl="1"/>
            <a:r>
              <a:rPr lang="fa-IR" sz="3200" b="1" dirty="0" smtClean="0">
                <a:solidFill>
                  <a:srgbClr val="C00000"/>
                </a:solidFill>
                <a:latin typeface="Arabic Typesetting" pitchFamily="66" charset="-78"/>
                <a:cs typeface="Arabic Typesetting" pitchFamily="66" charset="-78"/>
              </a:rPr>
              <a:t>روش های خرید کالا :</a:t>
            </a:r>
          </a:p>
          <a:p>
            <a:pPr marL="342900" indent="-342900" algn="r" rtl="1">
              <a:buFont typeface="Arial" pitchFamily="34" charset="0"/>
              <a:buChar char="•"/>
            </a:pPr>
            <a:r>
              <a:rPr lang="fa-IR" sz="2800" b="1" dirty="0" smtClean="0">
                <a:latin typeface="Arabic Typesetting" pitchFamily="66" charset="-78"/>
                <a:cs typeface="Arabic Typesetting" pitchFamily="66" charset="-78"/>
              </a:rPr>
              <a:t>خرید نقدی</a:t>
            </a:r>
          </a:p>
          <a:p>
            <a:pPr marL="342900" indent="-342900" algn="r" rtl="1">
              <a:buFont typeface="Arial" pitchFamily="34" charset="0"/>
              <a:buChar char="•"/>
            </a:pPr>
            <a:r>
              <a:rPr lang="fa-IR" sz="2800" dirty="0" smtClean="0">
                <a:latin typeface="Arabic Typesetting" pitchFamily="66" charset="-78"/>
                <a:cs typeface="Arabic Typesetting" pitchFamily="66" charset="-78"/>
              </a:rPr>
              <a:t>(خرید نسیه ) اعتباری </a:t>
            </a:r>
          </a:p>
          <a:p>
            <a:pPr marL="342900" indent="-342900" algn="r" rtl="1">
              <a:buFont typeface="Arial" pitchFamily="34" charset="0"/>
              <a:buChar char="•"/>
            </a:pPr>
            <a:r>
              <a:rPr lang="fa-IR" sz="2800" dirty="0" smtClean="0">
                <a:latin typeface="Arabic Typesetting" pitchFamily="66" charset="-78"/>
                <a:cs typeface="Arabic Typesetting" pitchFamily="66" charset="-78"/>
              </a:rPr>
              <a:t> خرید از محل پیش پرداخت ها</a:t>
            </a:r>
          </a:p>
          <a:p>
            <a:pPr marL="342900" indent="-342900" algn="r" rtl="1">
              <a:buFont typeface="Arial" pitchFamily="34" charset="0"/>
              <a:buChar char="•"/>
            </a:pPr>
            <a:r>
              <a:rPr lang="fa-IR" sz="2800" dirty="0" smtClean="0">
                <a:latin typeface="Arabic Typesetting" pitchFamily="66" charset="-78"/>
                <a:cs typeface="Arabic Typesetting" pitchFamily="66" charset="-78"/>
              </a:rPr>
              <a:t>خرید اقساطی</a:t>
            </a:r>
          </a:p>
          <a:p>
            <a:pPr marL="342900" indent="-342900" algn="r" rtl="1">
              <a:buFont typeface="Arial" pitchFamily="34" charset="0"/>
              <a:buChar char="•"/>
            </a:pPr>
            <a:endParaRPr lang="fa-IR" sz="800" dirty="0" smtClean="0">
              <a:latin typeface="Arabic Typesetting" pitchFamily="66" charset="-78"/>
              <a:cs typeface="Arabic Typesetting" pitchFamily="66" charset="-78"/>
            </a:endParaRPr>
          </a:p>
          <a:p>
            <a:pPr algn="r" rtl="1"/>
            <a:r>
              <a:rPr lang="fa-IR" sz="3200" b="1" dirty="0" smtClean="0">
                <a:solidFill>
                  <a:srgbClr val="C00000"/>
                </a:solidFill>
                <a:latin typeface="Arabic Typesetting" pitchFamily="66" charset="-78"/>
                <a:cs typeface="Arabic Typesetting" pitchFamily="66" charset="-78"/>
              </a:rPr>
              <a:t>هزینه های مرتبط با خرید کالا : </a:t>
            </a:r>
          </a:p>
          <a:p>
            <a:pPr algn="r" rtl="1"/>
            <a:endParaRPr lang="fa-IR" sz="800" b="1" dirty="0" smtClean="0">
              <a:solidFill>
                <a:srgbClr val="C00000"/>
              </a:solidFill>
              <a:latin typeface="Arabic Typesetting" pitchFamily="66" charset="-78"/>
              <a:cs typeface="Arabic Typesetting" pitchFamily="66" charset="-78"/>
            </a:endParaRPr>
          </a:p>
          <a:p>
            <a:pPr algn="r" rtl="1"/>
            <a:r>
              <a:rPr lang="fa-IR" sz="2800" b="1" dirty="0" smtClean="0">
                <a:latin typeface="Arabic Typesetting" pitchFamily="66" charset="-78"/>
                <a:cs typeface="Arabic Typesetting" pitchFamily="66" charset="-78"/>
              </a:rPr>
              <a:t>هزینه هایی هستند که خریدار در </a:t>
            </a:r>
            <a:r>
              <a:rPr lang="fa-IR" sz="2800" dirty="0" smtClean="0">
                <a:latin typeface="Arabic Typesetting" pitchFamily="66" charset="-78"/>
                <a:cs typeface="Arabic Typesetting" pitchFamily="66" charset="-78"/>
              </a:rPr>
              <a:t>ارتباط با خرید کالا متحمل شده و باید آنرا بپردازد. مانند :</a:t>
            </a:r>
          </a:p>
          <a:p>
            <a:pPr algn="r" rtl="1"/>
            <a:endParaRPr lang="fa-IR" sz="800" dirty="0" smtClean="0">
              <a:latin typeface="Arabic Typesetting" pitchFamily="66" charset="-78"/>
              <a:cs typeface="Arabic Typesetting" pitchFamily="66" charset="-78"/>
            </a:endParaRPr>
          </a:p>
          <a:p>
            <a:pPr algn="r" rtl="1">
              <a:buFont typeface="Arial" pitchFamily="34" charset="0"/>
              <a:buChar char="•"/>
            </a:pPr>
            <a:r>
              <a:rPr lang="fa-IR" sz="2800" dirty="0" smtClean="0">
                <a:latin typeface="Arabic Typesetting" pitchFamily="66" charset="-78"/>
                <a:cs typeface="Arabic Typesetting" pitchFamily="66" charset="-78"/>
              </a:rPr>
              <a:t>هزینه حمل کالای خریداری شده</a:t>
            </a:r>
          </a:p>
          <a:p>
            <a:pPr algn="r" rtl="1">
              <a:buFont typeface="Arial" pitchFamily="34" charset="0"/>
              <a:buChar char="•"/>
            </a:pPr>
            <a:r>
              <a:rPr lang="fa-IR" sz="2800" dirty="0" smtClean="0">
                <a:latin typeface="Arabic Typesetting" pitchFamily="66" charset="-78"/>
                <a:cs typeface="Arabic Typesetting" pitchFamily="66" charset="-78"/>
              </a:rPr>
              <a:t>هزینه ی بیمه حمل کالا</a:t>
            </a:r>
          </a:p>
          <a:p>
            <a:pPr algn="r" rtl="1">
              <a:buFont typeface="Arial" pitchFamily="34" charset="0"/>
              <a:buChar char="•"/>
            </a:pPr>
            <a:r>
              <a:rPr lang="fa-IR" sz="2800" dirty="0" smtClean="0">
                <a:latin typeface="Arabic Typesetting" pitchFamily="66" charset="-78"/>
                <a:cs typeface="Arabic Typesetting" pitchFamily="66" charset="-78"/>
              </a:rPr>
              <a:t>هزینه ی بارگیری و ....</a:t>
            </a:r>
          </a:p>
          <a:p>
            <a:pPr algn="r" rtl="1">
              <a:buFont typeface="Arial" pitchFamily="34" charset="0"/>
              <a:buChar char="•"/>
            </a:pPr>
            <a:endParaRPr lang="fa-IR" sz="2800" dirty="0" smtClean="0">
              <a:latin typeface="Arabic Typesetting" pitchFamily="66" charset="-78"/>
              <a:cs typeface="Arabic Typesetting" pitchFamily="66" charset="-78"/>
            </a:endParaRPr>
          </a:p>
          <a:p>
            <a:pPr algn="r" rtl="1"/>
            <a:r>
              <a:rPr lang="fa-IR" sz="3200" b="1" dirty="0" smtClean="0">
                <a:solidFill>
                  <a:srgbClr val="C00000"/>
                </a:solidFill>
                <a:latin typeface="Arabic Typesetting" pitchFamily="66" charset="-78"/>
                <a:cs typeface="Arabic Typesetting" pitchFamily="66" charset="-78"/>
              </a:rPr>
              <a:t>نرخ خرید کالا :</a:t>
            </a:r>
            <a:r>
              <a:rPr lang="fa-IR" sz="3200" b="1" dirty="0" smtClean="0">
                <a:latin typeface="Arabic Typesetting" pitchFamily="66" charset="-78"/>
                <a:cs typeface="Arabic Typesetting" pitchFamily="66" charset="-78"/>
              </a:rPr>
              <a:t> </a:t>
            </a:r>
          </a:p>
          <a:p>
            <a:pPr algn="r" rtl="1"/>
            <a:r>
              <a:rPr lang="fa-IR" sz="2800" b="1" dirty="0" smtClean="0">
                <a:latin typeface="Arabic Typesetting" pitchFamily="66" charset="-78"/>
                <a:cs typeface="Arabic Typesetting" pitchFamily="66" charset="-78"/>
              </a:rPr>
              <a:t>عبارت است از نرخی که در بازار رقابتی برای به دست </a:t>
            </a:r>
            <a:r>
              <a:rPr lang="fa-IR" sz="2800" dirty="0" smtClean="0">
                <a:latin typeface="Arabic Typesetting" pitchFamily="66" charset="-78"/>
                <a:cs typeface="Arabic Typesetting" pitchFamily="66" charset="-78"/>
              </a:rPr>
              <a:t>آوردن هر واحد کالا پرداخت می شود</a:t>
            </a:r>
            <a:endParaRPr lang="fa-IR" sz="2800" dirty="0">
              <a:latin typeface="Arabic Typesetting" pitchFamily="66" charset="-78"/>
              <a:cs typeface="Arabic Typesetting" pitchFamily="66" charset="-78"/>
            </a:endParaRPr>
          </a:p>
        </p:txBody>
      </p:sp>
      <p:pic>
        <p:nvPicPr>
          <p:cNvPr id="3" name="Picture 4"/>
          <p:cNvPicPr>
            <a:picLocks noChangeAspect="1" noChangeArrowheads="1"/>
          </p:cNvPicPr>
          <p:nvPr/>
        </p:nvPicPr>
        <p:blipFill>
          <a:blip r:embed="rId2" cstate="print">
            <a:extLst>
              <a:ext uri="{28A0092B-C50C-407E-A947-70E740481C1C}"/>
            </a:extLst>
          </a:blip>
          <a:srcRect/>
          <a:stretch>
            <a:fillRect/>
          </a:stretch>
        </p:blipFill>
        <p:spPr bwMode="auto">
          <a:xfrm>
            <a:off x="304510" y="278930"/>
            <a:ext cx="1866900" cy="1543050"/>
          </a:xfrm>
          <a:prstGeom prst="ellipse">
            <a:avLst/>
          </a:prstGeom>
          <a:ln>
            <a:noFill/>
          </a:ln>
          <a:effectLst>
            <a:softEdge rad="112500"/>
          </a:effectLst>
          <a:extLst>
            <a:ext uri="{909E8E84-426E-40DD-AFC4-6F175D3DCCD1}"/>
          </a:extLst>
        </p:spPr>
      </p:pic>
    </p:spTree>
    <p:extLst>
      <p:ext uri="{BB962C8B-B14F-4D97-AF65-F5344CB8AC3E}">
        <p14:creationId xmlns:p14="http://schemas.microsoft.com/office/powerpoint/2010/main" xmlns="" val="1566837621"/>
      </p:ext>
    </p:extLst>
  </p:cSld>
  <p:clrMapOvr>
    <a:masterClrMapping/>
  </p:clrMapOvr>
  <p:transition spd="slow">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9100" y="199936"/>
            <a:ext cx="10337800" cy="6093976"/>
          </a:xfrm>
          <a:prstGeom prst="rect">
            <a:avLst/>
          </a:prstGeom>
        </p:spPr>
        <p:txBody>
          <a:bodyPr wrap="square">
            <a:spAutoFit/>
          </a:bodyPr>
          <a:lstStyle/>
          <a:p>
            <a:pPr algn="r" rtl="1"/>
            <a:r>
              <a:rPr lang="fa-IR" sz="2800" b="1" dirty="0" smtClean="0">
                <a:solidFill>
                  <a:srgbClr val="C00000"/>
                </a:solidFill>
                <a:latin typeface="Arabic Typesetting" pitchFamily="66" charset="-78"/>
                <a:cs typeface="Arabic Typesetting" pitchFamily="66" charset="-78"/>
              </a:rPr>
              <a:t>بهای تمام شده کالای خریداری شده : </a:t>
            </a:r>
          </a:p>
          <a:p>
            <a:pPr algn="r" rtl="1"/>
            <a:endParaRPr lang="fa-IR" sz="800" b="1" dirty="0" smtClean="0">
              <a:solidFill>
                <a:srgbClr val="C00000"/>
              </a:solidFill>
              <a:latin typeface="Arabic Typesetting" pitchFamily="66" charset="-78"/>
              <a:cs typeface="Arabic Typesetting" pitchFamily="66" charset="-78"/>
            </a:endParaRPr>
          </a:p>
          <a:p>
            <a:pPr algn="r" rtl="1"/>
            <a:r>
              <a:rPr lang="en-US" sz="2400" b="1" dirty="0" smtClean="0">
                <a:latin typeface="Arabic Typesetting" pitchFamily="66" charset="-78"/>
                <a:cs typeface="Arabic Typesetting" pitchFamily="66" charset="-78"/>
              </a:rPr>
              <a:t>  </a:t>
            </a:r>
            <a:r>
              <a:rPr lang="fa-IR" sz="2400" b="1" dirty="0" smtClean="0">
                <a:latin typeface="Arabic Typesetting" pitchFamily="66" charset="-78"/>
                <a:cs typeface="Arabic Typesetting" pitchFamily="66" charset="-78"/>
              </a:rPr>
              <a:t> بهای مام شده کالای خریداری شده شامل قیمت خرید خالص،حمل ،بیمه،و نظیر آن است.مثال: </a:t>
            </a:r>
          </a:p>
          <a:p>
            <a:pPr algn="r" rtl="1"/>
            <a:r>
              <a:rPr lang="fa-IR" sz="2400" b="1" dirty="0" smtClean="0">
                <a:latin typeface="Arabic Typesetting" pitchFamily="66" charset="-78"/>
                <a:cs typeface="Arabic Typesetting" pitchFamily="66" charset="-78"/>
              </a:rPr>
              <a:t>1)هزینه حمل کالای خریداری شده</a:t>
            </a:r>
          </a:p>
          <a:p>
            <a:pPr algn="r" rtl="1"/>
            <a:r>
              <a:rPr lang="fa-IR" sz="2400" b="1" dirty="0" smtClean="0">
                <a:latin typeface="Arabic Typesetting" pitchFamily="66" charset="-78"/>
                <a:cs typeface="Arabic Typesetting" pitchFamily="66" charset="-78"/>
              </a:rPr>
              <a:t>2)قیمت خرید خالص</a:t>
            </a:r>
          </a:p>
          <a:p>
            <a:pPr algn="r" rtl="1"/>
            <a:r>
              <a:rPr lang="fa-IR" sz="2400" b="1" dirty="0" smtClean="0">
                <a:latin typeface="Arabic Typesetting" pitchFamily="66" charset="-78"/>
                <a:cs typeface="Arabic Typesetting" pitchFamily="66" charset="-78"/>
              </a:rPr>
              <a:t>3)هزینه بیمه ی حمل</a:t>
            </a:r>
          </a:p>
          <a:p>
            <a:pPr algn="r" rtl="1"/>
            <a:r>
              <a:rPr lang="fa-IR" sz="2400" b="1" dirty="0" smtClean="0">
                <a:latin typeface="Arabic Typesetting" pitchFamily="66" charset="-78"/>
                <a:cs typeface="Arabic Typesetting" pitchFamily="66" charset="-78"/>
              </a:rPr>
              <a:t>4)سایر مخارج ضروری</a:t>
            </a:r>
          </a:p>
          <a:p>
            <a:pPr algn="r" rtl="1"/>
            <a:endParaRPr lang="fa-IR" sz="800" b="1" dirty="0" smtClean="0">
              <a:latin typeface="Arabic Typesetting" pitchFamily="66" charset="-78"/>
              <a:cs typeface="Arabic Typesetting" pitchFamily="66" charset="-78"/>
            </a:endParaRPr>
          </a:p>
          <a:p>
            <a:pPr algn="r" rtl="1"/>
            <a:r>
              <a:rPr lang="fa-IR" sz="3200" b="1" dirty="0" smtClean="0">
                <a:solidFill>
                  <a:srgbClr val="C00000"/>
                </a:solidFill>
                <a:latin typeface="Arabic Typesetting" pitchFamily="66" charset="-78"/>
                <a:cs typeface="Arabic Typesetting" pitchFamily="66" charset="-78"/>
              </a:rPr>
              <a:t>موجودی کالا : </a:t>
            </a:r>
          </a:p>
          <a:p>
            <a:pPr algn="r" rtl="1"/>
            <a:endParaRPr lang="fa-IR" sz="800" b="1" dirty="0" smtClean="0">
              <a:solidFill>
                <a:srgbClr val="C00000"/>
              </a:solidFill>
              <a:latin typeface="Arabic Typesetting" pitchFamily="66" charset="-78"/>
              <a:cs typeface="Arabic Typesetting" pitchFamily="66" charset="-78"/>
            </a:endParaRPr>
          </a:p>
          <a:p>
            <a:pPr algn="r" rtl="1"/>
            <a:r>
              <a:rPr lang="fa-IR" sz="2400" b="1" dirty="0" smtClean="0">
                <a:latin typeface="Arabic Typesetting" pitchFamily="66" charset="-78"/>
                <a:cs typeface="Arabic Typesetting" pitchFamily="66" charset="-78"/>
              </a:rPr>
              <a:t>همان اجناس خریداری شده است که در جریان عادی عملیات </a:t>
            </a:r>
            <a:r>
              <a:rPr lang="fa-IR" sz="2400" dirty="0" smtClean="0">
                <a:latin typeface="Arabic Typesetting" pitchFamily="66" charset="-78"/>
                <a:cs typeface="Arabic Typesetting" pitchFamily="66" charset="-78"/>
              </a:rPr>
              <a:t>واحد تجاری به قصد فروش نگهداری می شوند . بستگی به نوع عملکرد یک شرکت ، یک دارایی می تواند به عنوان دارایی یا به عنوان موجودی کالا</a:t>
            </a:r>
          </a:p>
          <a:p>
            <a:pPr algn="r" rtl="1"/>
            <a:r>
              <a:rPr lang="fa-IR" sz="2400" dirty="0" smtClean="0">
                <a:latin typeface="Arabic Typesetting" pitchFamily="66" charset="-78"/>
                <a:cs typeface="Arabic Typesetting" pitchFamily="66" charset="-78"/>
              </a:rPr>
              <a:t>شناسایی شود . به عنوان مثال اگر یک شرکت ، پنج دستگاه رایانه را به قصد مصرف در واحدهای مختلف خود خریداری نماید ، این رایانه ، نوعی دارایی حسوب خواهد شد . ولی اگر این شرکت فروشنده رایانه باشد</a:t>
            </a:r>
          </a:p>
          <a:p>
            <a:pPr algn="r" rtl="1"/>
            <a:r>
              <a:rPr lang="fa-IR" sz="2400" dirty="0" smtClean="0">
                <a:latin typeface="Arabic Typesetting" pitchFamily="66" charset="-78"/>
                <a:cs typeface="Arabic Typesetting" pitchFamily="66" charset="-78"/>
              </a:rPr>
              <a:t>و پنج دستگاه رایانه را به قصد فروش خریداری نماید ، این رایانه ها موجودی کالا خواهند بود :</a:t>
            </a:r>
          </a:p>
          <a:p>
            <a:pPr algn="r" rtl="1"/>
            <a:endParaRPr lang="fa-IR" dirty="0" smtClean="0">
              <a:solidFill>
                <a:srgbClr val="FFC000"/>
              </a:solidFill>
              <a:latin typeface="Arabic Typesetting" pitchFamily="66" charset="-78"/>
              <a:cs typeface="Arabic Typesetting" pitchFamily="66" charset="-78"/>
            </a:endParaRPr>
          </a:p>
          <a:p>
            <a:pPr algn="r" rtl="1"/>
            <a:r>
              <a:rPr lang="fa-IR" sz="2400" b="1" dirty="0" smtClean="0">
                <a:solidFill>
                  <a:srgbClr val="FFC000"/>
                </a:solidFill>
                <a:latin typeface="Arabic Typesetting" pitchFamily="66" charset="-78"/>
                <a:cs typeface="Arabic Typesetting" pitchFamily="66" charset="-78"/>
              </a:rPr>
              <a:t>خرید ← به قصد مصرف ← دارایی</a:t>
            </a:r>
          </a:p>
          <a:p>
            <a:pPr algn="r" rtl="1"/>
            <a:r>
              <a:rPr lang="fa-IR" sz="2400" b="1" dirty="0" smtClean="0">
                <a:solidFill>
                  <a:srgbClr val="FFC000"/>
                </a:solidFill>
                <a:latin typeface="Arabic Typesetting" pitchFamily="66" charset="-78"/>
                <a:cs typeface="Arabic Typesetting" pitchFamily="66" charset="-78"/>
              </a:rPr>
              <a:t>خرید ← به قصد فروش ← موجودی کالا</a:t>
            </a:r>
            <a:endParaRPr lang="fa-IR" sz="2400" b="1" dirty="0">
              <a:solidFill>
                <a:srgbClr val="FFC000"/>
              </a:solidFill>
              <a:latin typeface="Arabic Typesetting" pitchFamily="66" charset="-78"/>
              <a:cs typeface="Arabic Typesetting" pitchFamily="66" charset="-78"/>
            </a:endParaRPr>
          </a:p>
        </p:txBody>
      </p:sp>
      <p:pic>
        <p:nvPicPr>
          <p:cNvPr id="3" name="Picture 2"/>
          <p:cNvPicPr>
            <a:picLocks noChangeAspect="1" noChangeArrowheads="1"/>
          </p:cNvPicPr>
          <p:nvPr/>
        </p:nvPicPr>
        <p:blipFill>
          <a:blip r:embed="rId2"/>
          <a:srcRect/>
          <a:stretch>
            <a:fillRect/>
          </a:stretch>
        </p:blipFill>
        <p:spPr bwMode="auto">
          <a:xfrm>
            <a:off x="568327" y="1180419"/>
            <a:ext cx="3675063" cy="1587500"/>
          </a:xfrm>
          <a:prstGeom prst="rect">
            <a:avLst/>
          </a:prstGeom>
          <a:ln>
            <a:noFill/>
          </a:ln>
          <a:effectLst>
            <a:softEdge rad="112500"/>
          </a:effectLst>
        </p:spPr>
      </p:pic>
    </p:spTree>
    <p:extLst>
      <p:ext uri="{BB962C8B-B14F-4D97-AF65-F5344CB8AC3E}">
        <p14:creationId xmlns:p14="http://schemas.microsoft.com/office/powerpoint/2010/main" xmlns="" val="1566837621"/>
      </p:ext>
    </p:extLst>
  </p:cSld>
  <p:clrMapOvr>
    <a:masterClrMapping/>
  </p:clrMapOvr>
  <p:transition spd="slow">
    <p:plu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6100" y="184835"/>
            <a:ext cx="10883900" cy="1261884"/>
          </a:xfrm>
          <a:prstGeom prst="rect">
            <a:avLst/>
          </a:prstGeom>
        </p:spPr>
        <p:txBody>
          <a:bodyPr wrap="square">
            <a:spAutoFit/>
          </a:bodyPr>
          <a:lstStyle/>
          <a:p>
            <a:pPr algn="r" rtl="1"/>
            <a:r>
              <a:rPr lang="fa-IR" sz="2800" b="1" dirty="0" smtClean="0">
                <a:solidFill>
                  <a:srgbClr val="C00000"/>
                </a:solidFill>
                <a:latin typeface="Arabic Typesetting" pitchFamily="66" charset="-78"/>
                <a:cs typeface="Arabic Typesetting" pitchFamily="66" charset="-78"/>
              </a:rPr>
              <a:t>سیستم های نگهداری موجودی کالا </a:t>
            </a:r>
            <a:r>
              <a:rPr lang="fa-IR" sz="2400" b="1" dirty="0" smtClean="0">
                <a:solidFill>
                  <a:srgbClr val="C00000"/>
                </a:solidFill>
                <a:latin typeface="Arabic Typesetting" pitchFamily="66" charset="-78"/>
                <a:cs typeface="Arabic Typesetting" pitchFamily="66" charset="-78"/>
              </a:rPr>
              <a:t>:</a:t>
            </a:r>
          </a:p>
          <a:p>
            <a:pPr algn="r" rtl="1"/>
            <a:r>
              <a:rPr lang="fa-IR" sz="2400" b="1" dirty="0" smtClean="0">
                <a:solidFill>
                  <a:srgbClr val="C00000"/>
                </a:solidFill>
                <a:latin typeface="Arabic Typesetting" pitchFamily="66" charset="-78"/>
                <a:cs typeface="Arabic Typesetting" pitchFamily="66" charset="-78"/>
              </a:rPr>
              <a:t>  </a:t>
            </a:r>
            <a:r>
              <a:rPr lang="fa-IR" sz="2400" dirty="0" smtClean="0">
                <a:latin typeface="Arabic Typesetting" pitchFamily="66" charset="-78"/>
                <a:cs typeface="Arabic Typesetting" pitchFamily="66" charset="-78"/>
              </a:rPr>
              <a:t>سیستم ادواری</a:t>
            </a:r>
          </a:p>
          <a:p>
            <a:pPr algn="r" rtl="1"/>
            <a:r>
              <a:rPr lang="fa-IR" sz="2400" dirty="0" smtClean="0">
                <a:latin typeface="Arabic Typesetting" pitchFamily="66" charset="-78"/>
                <a:cs typeface="Arabic Typesetting" pitchFamily="66" charset="-78"/>
              </a:rPr>
              <a:t>سیستم دائمی</a:t>
            </a:r>
            <a:endParaRPr lang="fa-IR" sz="2400" dirty="0">
              <a:latin typeface="Arabic Typesetting" pitchFamily="66" charset="-78"/>
              <a:cs typeface="Arabic Typesetting" pitchFamily="66" charset="-78"/>
            </a:endParaRPr>
          </a:p>
        </p:txBody>
      </p:sp>
      <p:sp>
        <p:nvSpPr>
          <p:cNvPr id="6" name="Rectangle 5"/>
          <p:cNvSpPr/>
          <p:nvPr/>
        </p:nvSpPr>
        <p:spPr>
          <a:xfrm>
            <a:off x="228600" y="1511300"/>
            <a:ext cx="11226800" cy="4585871"/>
          </a:xfrm>
          <a:prstGeom prst="rect">
            <a:avLst/>
          </a:prstGeom>
        </p:spPr>
        <p:txBody>
          <a:bodyPr wrap="square">
            <a:spAutoFit/>
          </a:bodyPr>
          <a:lstStyle/>
          <a:p>
            <a:pPr algn="r" rtl="1"/>
            <a:r>
              <a:rPr lang="fa-IR" sz="3200" b="1" dirty="0" smtClean="0">
                <a:solidFill>
                  <a:srgbClr val="C00000"/>
                </a:solidFill>
                <a:latin typeface="Arabic Typesetting" pitchFamily="66" charset="-78"/>
                <a:cs typeface="Arabic Typesetting" pitchFamily="66" charset="-78"/>
              </a:rPr>
              <a:t>سیستم ادواری </a:t>
            </a:r>
            <a:r>
              <a:rPr lang="fa-IR" sz="2400" dirty="0" smtClean="0">
                <a:latin typeface="Arabic Typesetting" pitchFamily="66" charset="-78"/>
                <a:cs typeface="Arabic Typesetting" pitchFamily="66" charset="-78"/>
              </a:rPr>
              <a:t>در این سیستم، مقدار موجودیها فقط در پایان هر دوره از طریق شمارش فیزیکی مشخص میگردد و ارزش آنها تعیین مي شود. در این روش اطلاع از مبلغ و مقدار كالای موجود در انبار در طول دوره ی مالی به راحتی امکان پذیر نیست.</a:t>
            </a:r>
          </a:p>
          <a:p>
            <a:pPr algn="r"/>
            <a:r>
              <a:rPr lang="fa-IR" sz="2800" dirty="0" smtClean="0">
                <a:latin typeface="Arabic Typesetting" pitchFamily="66" charset="-78"/>
                <a:cs typeface="Arabic Typesetting" pitchFamily="66" charset="-78"/>
              </a:rPr>
              <a:t>توجه به توضیحات فوق ،حساب هایی که در ادواری برای ثبت معاملات مربوط به خرید و بهای تمام شده کالا خریداری شده نگهداری می شوند ،عبارت اند از:</a:t>
            </a:r>
          </a:p>
          <a:p>
            <a:pPr algn="r"/>
            <a:r>
              <a:rPr lang="fa-IR" sz="2800" dirty="0" smtClean="0">
                <a:latin typeface="Arabic Typesetting" pitchFamily="66" charset="-78"/>
                <a:cs typeface="Arabic Typesetting" pitchFamily="66" charset="-78"/>
              </a:rPr>
              <a:t>1)حساب خرید کالا</a:t>
            </a:r>
          </a:p>
          <a:p>
            <a:pPr algn="r"/>
            <a:r>
              <a:rPr lang="fa-IR" sz="2800" dirty="0" smtClean="0">
                <a:latin typeface="Arabic Typesetting" pitchFamily="66" charset="-78"/>
                <a:cs typeface="Arabic Typesetting" pitchFamily="66" charset="-78"/>
              </a:rPr>
              <a:t>2)حساب هزینه ی حمل کالای خریداری شده</a:t>
            </a:r>
          </a:p>
          <a:p>
            <a:pPr algn="r"/>
            <a:r>
              <a:rPr lang="fa-IR" sz="2800" dirty="0" smtClean="0">
                <a:latin typeface="Arabic Typesetting" pitchFamily="66" charset="-78"/>
                <a:cs typeface="Arabic Typesetting" pitchFamily="66" charset="-78"/>
              </a:rPr>
              <a:t>3)حساب برگشت از خرید و تخفیفات</a:t>
            </a:r>
          </a:p>
          <a:p>
            <a:pPr algn="r"/>
            <a:r>
              <a:rPr lang="fa-IR" sz="2800" dirty="0" smtClean="0">
                <a:latin typeface="Arabic Typesetting" pitchFamily="66" charset="-78"/>
                <a:cs typeface="Arabic Typesetting" pitchFamily="66" charset="-78"/>
              </a:rPr>
              <a:t>4)حساب تخفیفات نقدی خرید</a:t>
            </a:r>
          </a:p>
          <a:p>
            <a:pPr algn="r" rtl="1"/>
            <a:endParaRPr lang="fa-IR" sz="800" dirty="0" smtClean="0">
              <a:latin typeface="Arabic Typesetting" pitchFamily="66" charset="-78"/>
              <a:cs typeface="Arabic Typesetting" pitchFamily="66" charset="-78"/>
            </a:endParaRPr>
          </a:p>
          <a:p>
            <a:pPr algn="r" rtl="1"/>
            <a:r>
              <a:rPr lang="fa-IR" sz="3600" b="1" dirty="0" smtClean="0">
                <a:solidFill>
                  <a:srgbClr val="C00000"/>
                </a:solidFill>
                <a:latin typeface="Arabic Typesetting" pitchFamily="66" charset="-78"/>
                <a:cs typeface="Arabic Typesetting" pitchFamily="66" charset="-78"/>
              </a:rPr>
              <a:t>سیستم دائمی </a:t>
            </a:r>
            <a:r>
              <a:rPr lang="fa-IR" sz="2400" dirty="0" smtClean="0">
                <a:latin typeface="Arabic Typesetting" pitchFamily="66" charset="-78"/>
                <a:cs typeface="Arabic Typesetting" pitchFamily="66" charset="-78"/>
              </a:rPr>
              <a:t>سابقه ای مستمر و لحظه به لحظه از افزایش یا کاهش در موجودی کالا را نگهداری می کند. در این سیستم ارزش مقداری و ریالی موجودی کالا در هرمقطع زمانی از دفاتر قابل استخراج است.</a:t>
            </a:r>
            <a:endParaRPr lang="fa-IR" sz="2400" dirty="0">
              <a:latin typeface="Arabic Typesetting" pitchFamily="66" charset="-78"/>
              <a:cs typeface="Arabic Typesetting" pitchFamily="66" charset="-78"/>
            </a:endParaRPr>
          </a:p>
        </p:txBody>
      </p:sp>
    </p:spTree>
    <p:extLst>
      <p:ext uri="{BB962C8B-B14F-4D97-AF65-F5344CB8AC3E}">
        <p14:creationId xmlns:p14="http://schemas.microsoft.com/office/powerpoint/2010/main" xmlns="" val="1566837621"/>
      </p:ext>
    </p:extLst>
  </p:cSld>
  <p:clrMapOvr>
    <a:masterClrMapping/>
  </p:clrMapOvr>
  <p:transition spd="slow">
    <p:wheel spokes="8"/>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47031" y="360608"/>
            <a:ext cx="2743200" cy="707886"/>
          </a:xfrm>
          <a:prstGeom prst="rect">
            <a:avLst/>
          </a:prstGeom>
          <a:noFill/>
        </p:spPr>
        <p:txBody>
          <a:bodyPr wrap="square" rtlCol="1">
            <a:spAutoFit/>
          </a:bodyPr>
          <a:lstStyle/>
          <a:p>
            <a:pPr algn="r"/>
            <a:r>
              <a:rPr lang="fa-IR" sz="4000" b="1" dirty="0" smtClean="0">
                <a:solidFill>
                  <a:srgbClr val="C00000"/>
                </a:solidFill>
                <a:latin typeface="Arabic Typesetting" pitchFamily="66" charset="-78"/>
                <a:cs typeface="Arabic Typesetting" pitchFamily="66" charset="-78"/>
              </a:rPr>
              <a:t>کاربرد سیستم ادواری:</a:t>
            </a:r>
            <a:endParaRPr lang="fa-IR" sz="4000" b="1" dirty="0">
              <a:solidFill>
                <a:srgbClr val="C00000"/>
              </a:solidFill>
              <a:latin typeface="Arabic Typesetting" pitchFamily="66" charset="-78"/>
              <a:cs typeface="Arabic Typesetting" pitchFamily="66" charset="-78"/>
            </a:endParaRPr>
          </a:p>
        </p:txBody>
      </p:sp>
      <p:sp>
        <p:nvSpPr>
          <p:cNvPr id="3" name="TextBox 2"/>
          <p:cNvSpPr txBox="1"/>
          <p:nvPr/>
        </p:nvSpPr>
        <p:spPr>
          <a:xfrm>
            <a:off x="681865" y="1028700"/>
            <a:ext cx="8970135" cy="1384995"/>
          </a:xfrm>
          <a:prstGeom prst="rect">
            <a:avLst/>
          </a:prstGeom>
          <a:noFill/>
        </p:spPr>
        <p:txBody>
          <a:bodyPr wrap="square" rtlCol="1">
            <a:spAutoFit/>
          </a:bodyPr>
          <a:lstStyle/>
          <a:p>
            <a:pPr algn="r"/>
            <a:r>
              <a:rPr lang="fa-IR" sz="2800" dirty="0" smtClean="0">
                <a:latin typeface="Arabic Typesetting" pitchFamily="66" charset="-78"/>
                <a:cs typeface="Arabic Typesetting" pitchFamily="66" charset="-78"/>
              </a:rPr>
              <a:t>کاربرد این سیستم صرفا در شرکت هایی مناسب است که تنوع اقلام کالا و به طور نسبی کم ارزش هستند،همچنین در بعضی صنایع نظیر خرده فروشی ها، رستوران ها،داروخانه هاو نظایر آنها که امکان نگهداری مدارک تفضیلی موجودی ها وجود ندارند ،مناسب اند.</a:t>
            </a:r>
            <a:endParaRPr lang="fa-IR" sz="2800" dirty="0">
              <a:latin typeface="Arabic Typesetting" pitchFamily="66" charset="-78"/>
              <a:cs typeface="Arabic Typesetting" pitchFamily="66" charset="-78"/>
            </a:endParaRPr>
          </a:p>
        </p:txBody>
      </p:sp>
      <p:sp>
        <p:nvSpPr>
          <p:cNvPr id="4" name="TextBox 3"/>
          <p:cNvSpPr txBox="1"/>
          <p:nvPr/>
        </p:nvSpPr>
        <p:spPr>
          <a:xfrm>
            <a:off x="8644406" y="2465658"/>
            <a:ext cx="3357093" cy="646331"/>
          </a:xfrm>
          <a:prstGeom prst="rect">
            <a:avLst/>
          </a:prstGeom>
          <a:noFill/>
        </p:spPr>
        <p:txBody>
          <a:bodyPr wrap="square" rtlCol="1">
            <a:spAutoFit/>
          </a:bodyPr>
          <a:lstStyle/>
          <a:p>
            <a:pPr algn="r"/>
            <a:r>
              <a:rPr lang="fa-IR" sz="3600" b="1" dirty="0" smtClean="0">
                <a:solidFill>
                  <a:srgbClr val="C00000"/>
                </a:solidFill>
                <a:latin typeface="Arabic Typesetting" pitchFamily="66" charset="-78"/>
                <a:cs typeface="Arabic Typesetting" pitchFamily="66" charset="-78"/>
              </a:rPr>
              <a:t>خرید کالا در سیستم ادواری:</a:t>
            </a:r>
            <a:endParaRPr lang="fa-IR" sz="3600" b="1" dirty="0">
              <a:solidFill>
                <a:srgbClr val="C00000"/>
              </a:solidFill>
              <a:latin typeface="Arabic Typesetting" pitchFamily="66" charset="-78"/>
              <a:cs typeface="Arabic Typesetting" pitchFamily="66" charset="-78"/>
            </a:endParaRPr>
          </a:p>
        </p:txBody>
      </p:sp>
      <p:sp>
        <p:nvSpPr>
          <p:cNvPr id="5" name="TextBox 4"/>
          <p:cNvSpPr txBox="1"/>
          <p:nvPr/>
        </p:nvSpPr>
        <p:spPr>
          <a:xfrm>
            <a:off x="488861" y="3311480"/>
            <a:ext cx="9213939" cy="1815882"/>
          </a:xfrm>
          <a:prstGeom prst="rect">
            <a:avLst/>
          </a:prstGeom>
          <a:noFill/>
        </p:spPr>
        <p:txBody>
          <a:bodyPr wrap="square" rtlCol="1">
            <a:spAutoFit/>
          </a:bodyPr>
          <a:lstStyle/>
          <a:p>
            <a:pPr algn="r"/>
            <a:r>
              <a:rPr lang="fa-IR" sz="2800" dirty="0" smtClean="0">
                <a:latin typeface="Arabic Typesetting" pitchFamily="66" charset="-78"/>
                <a:cs typeface="Arabic Typesetting" pitchFamily="66" charset="-78"/>
              </a:rPr>
              <a:t>در سیستم ادواری،کالاهایی که طی دوره ی مالی بر ای فروش خریداری می شود ،در حسابی به نام(خرید کالا)ثبت می شود . خرید اقلام دیگر دارایی مانندملزومات،اثاثه و مانند آنها که برای استفاده در عملیات واحد تجاری خریداری می شوند در حساب دارایی مربوط به منظور می شوند،زیرا حساب خرید کالا فقط اختصاص به خرید کالاهایی دارد که شرکت قصد فروش آنها را دارد.</a:t>
            </a:r>
            <a:endParaRPr lang="fa-IR" sz="2800" dirty="0">
              <a:latin typeface="Arabic Typesetting" pitchFamily="66" charset="-78"/>
              <a:cs typeface="Arabic Typesetting" pitchFamily="66" charset="-78"/>
            </a:endParaRPr>
          </a:p>
        </p:txBody>
      </p:sp>
    </p:spTree>
    <p:extLst>
      <p:ext uri="{BB962C8B-B14F-4D97-AF65-F5344CB8AC3E}">
        <p14:creationId xmlns:p14="http://schemas.microsoft.com/office/powerpoint/2010/main" xmlns="" val="1555266785"/>
      </p:ext>
    </p:extLst>
  </p:cSld>
  <p:clrMapOvr>
    <a:masterClrMapping/>
  </p:clrMapOvr>
  <p:transition spd="slow">
    <p:comb/>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48517" y="218941"/>
            <a:ext cx="6851561" cy="584775"/>
          </a:xfrm>
          <a:prstGeom prst="rect">
            <a:avLst/>
          </a:prstGeom>
          <a:noFill/>
        </p:spPr>
        <p:txBody>
          <a:bodyPr wrap="square" rtlCol="1">
            <a:spAutoFit/>
          </a:bodyPr>
          <a:lstStyle/>
          <a:p>
            <a:pPr algn="r"/>
            <a:r>
              <a:rPr lang="fa-IR" sz="3200" b="1" dirty="0" smtClean="0">
                <a:solidFill>
                  <a:srgbClr val="C00000"/>
                </a:solidFill>
                <a:latin typeface="Arabic Typesetting" pitchFamily="66" charset="-78"/>
                <a:cs typeface="Arabic Typesetting" pitchFamily="66" charset="-78"/>
              </a:rPr>
              <a:t>صدور سند حسابداری خرید کالا در سیستم ادواری :</a:t>
            </a:r>
            <a:endParaRPr lang="fa-IR" sz="3200" b="1" dirty="0">
              <a:solidFill>
                <a:srgbClr val="C00000"/>
              </a:solidFill>
              <a:latin typeface="Arabic Typesetting" pitchFamily="66" charset="-78"/>
              <a:cs typeface="Arabic Typesetting" pitchFamily="66" charset="-78"/>
            </a:endParaRPr>
          </a:p>
        </p:txBody>
      </p:sp>
      <p:sp>
        <p:nvSpPr>
          <p:cNvPr id="3" name="TextBox 2"/>
          <p:cNvSpPr txBox="1"/>
          <p:nvPr/>
        </p:nvSpPr>
        <p:spPr>
          <a:xfrm>
            <a:off x="334850" y="772732"/>
            <a:ext cx="11487955" cy="2677656"/>
          </a:xfrm>
          <a:prstGeom prst="rect">
            <a:avLst/>
          </a:prstGeom>
          <a:noFill/>
        </p:spPr>
        <p:txBody>
          <a:bodyPr wrap="square" rtlCol="1">
            <a:spAutoFit/>
          </a:bodyPr>
          <a:lstStyle/>
          <a:p>
            <a:pPr algn="r" rtl="1"/>
            <a:r>
              <a:rPr lang="fa-IR" sz="2800" dirty="0" smtClean="0">
                <a:latin typeface="Arabic Typesetting" pitchFamily="66" charset="-78"/>
                <a:cs typeface="Arabic Typesetting" pitchFamily="66" charset="-78"/>
              </a:rPr>
              <a:t>در سیستم ادواری،هنگام خرید کالا،حساب خرید کالا بدهکار می شود و در پایان دوره مانده حساب خرید کالا همواره بدهکار خواهد بود. هنگام خرید کالا معمولا یکی از حالات زیر اتفاق می افتد :</a:t>
            </a:r>
          </a:p>
          <a:p>
            <a:pPr algn="r" rtl="1"/>
            <a:r>
              <a:rPr lang="fa-IR" sz="2800" dirty="0" smtClean="0">
                <a:latin typeface="Arabic Typesetting" pitchFamily="66" charset="-78"/>
                <a:cs typeface="Arabic Typesetting" pitchFamily="66" charset="-78"/>
              </a:rPr>
              <a:t>الف)خریدار،وجه کالای خریداری شده را به صورت نقد پرداخت کند.(خرید نقد)</a:t>
            </a:r>
          </a:p>
          <a:p>
            <a:pPr algn="r" rtl="1"/>
            <a:r>
              <a:rPr lang="fa-IR" sz="2800" dirty="0" smtClean="0">
                <a:latin typeface="Arabic Typesetting" pitchFamily="66" charset="-78"/>
                <a:cs typeface="Arabic Typesetting" pitchFamily="66" charset="-78"/>
              </a:rPr>
              <a:t>ب)خریدار ،پرداخت وجه کالای خریداری شده را در موعد معینی تعهد کند.(خرید نسیه)</a:t>
            </a:r>
          </a:p>
          <a:p>
            <a:pPr algn="r" rtl="1"/>
            <a:r>
              <a:rPr lang="fa-IR" sz="2800" dirty="0" smtClean="0">
                <a:latin typeface="Arabic Typesetting" pitchFamily="66" charset="-78"/>
                <a:cs typeface="Arabic Typesetting" pitchFamily="66" charset="-78"/>
              </a:rPr>
              <a:t>ج)خریدار،قسمتی از مبلغ را پرداخت و مابقی آن را تعهد کند و یا برای آن اسناد تجاری صادر نماید .</a:t>
            </a:r>
          </a:p>
          <a:p>
            <a:pPr algn="r" rtl="1"/>
            <a:r>
              <a:rPr lang="fa-IR" sz="2800" dirty="0" smtClean="0">
                <a:latin typeface="Arabic Typesetting" pitchFamily="66" charset="-78"/>
                <a:cs typeface="Arabic Typesetting" pitchFamily="66" charset="-78"/>
              </a:rPr>
              <a:t>د)خریدار،قبل از تحویل کالا کل بهای خرید و یا قسمتی از بهای آن را پرداخت نماید.</a:t>
            </a:r>
            <a:endParaRPr lang="fa-IR" sz="2800" dirty="0">
              <a:latin typeface="Arabic Typesetting" pitchFamily="66" charset="-78"/>
              <a:cs typeface="Arabic Typesetting" pitchFamily="66" charset="-78"/>
            </a:endParaRPr>
          </a:p>
        </p:txBody>
      </p:sp>
      <p:sp>
        <p:nvSpPr>
          <p:cNvPr id="4" name="TextBox 3"/>
          <p:cNvSpPr txBox="1"/>
          <p:nvPr/>
        </p:nvSpPr>
        <p:spPr>
          <a:xfrm>
            <a:off x="800100" y="3830034"/>
            <a:ext cx="8674100" cy="1877437"/>
          </a:xfrm>
          <a:prstGeom prst="rect">
            <a:avLst/>
          </a:prstGeom>
          <a:noFill/>
        </p:spPr>
        <p:txBody>
          <a:bodyPr wrap="square" rtlCol="1">
            <a:spAutoFit/>
          </a:bodyPr>
          <a:lstStyle/>
          <a:p>
            <a:pPr algn="r"/>
            <a:r>
              <a:rPr lang="fa-IR" sz="3200" b="1" dirty="0" smtClean="0">
                <a:solidFill>
                  <a:srgbClr val="C00000"/>
                </a:solidFill>
                <a:latin typeface="Arabic Typesetting" pitchFamily="66" charset="-78"/>
                <a:cs typeface="Arabic Typesetting" pitchFamily="66" charset="-78"/>
              </a:rPr>
              <a:t>حساب  ها ی پرداختنی تجاری </a:t>
            </a:r>
            <a:r>
              <a:rPr lang="fa-IR" sz="2800" dirty="0" smtClean="0">
                <a:latin typeface="Arabic Typesetting" pitchFamily="66" charset="-78"/>
                <a:cs typeface="Arabic Typesetting" pitchFamily="66" charset="-78"/>
              </a:rPr>
              <a:t>(بستانکار تجاری)بیانگر بدهی های واحد تجاری بوده که در اثر خرید نسیه مواد،کالا و خدمات به وجود آورد و برای آنها چک وسفته صادر نشده است. نمونه دیگر از بدهی ها ،اسناد پرداختنی تجاری می باشد و زمانی ایجاد می شود که واحد تجاری در ازای خرید نسیه مواد کالا،کالا و خدمات،چک مدت دار و یا سفته صادر کرده باشد.</a:t>
            </a:r>
            <a:endParaRPr lang="fa-IR" sz="2800" dirty="0">
              <a:latin typeface="Arabic Typesetting" pitchFamily="66" charset="-78"/>
              <a:cs typeface="Arabic Typesetting" pitchFamily="66" charset="-78"/>
            </a:endParaRPr>
          </a:p>
        </p:txBody>
      </p:sp>
    </p:spTree>
    <p:extLst>
      <p:ext uri="{BB962C8B-B14F-4D97-AF65-F5344CB8AC3E}">
        <p14:creationId xmlns:p14="http://schemas.microsoft.com/office/powerpoint/2010/main" xmlns="" val="2228716733"/>
      </p:ext>
    </p:extLst>
  </p:cSld>
  <p:clrMapOvr>
    <a:masterClrMapping/>
  </p:clrMapOvr>
  <p:transition spd="slow">
    <p:checke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20031" y="243983"/>
            <a:ext cx="2562895" cy="707886"/>
          </a:xfrm>
          <a:prstGeom prst="rect">
            <a:avLst/>
          </a:prstGeom>
          <a:noFill/>
        </p:spPr>
        <p:txBody>
          <a:bodyPr wrap="square" rtlCol="1">
            <a:spAutoFit/>
          </a:bodyPr>
          <a:lstStyle/>
          <a:p>
            <a:pPr algn="r"/>
            <a:r>
              <a:rPr lang="fa-IR" sz="4000" b="1" dirty="0" smtClean="0">
                <a:solidFill>
                  <a:srgbClr val="C00000"/>
                </a:solidFill>
                <a:latin typeface="Arabic Typesetting" pitchFamily="66" charset="-78"/>
                <a:cs typeface="Arabic Typesetting" pitchFamily="66" charset="-78"/>
              </a:rPr>
              <a:t>کاربرد سیستم دائمی:</a:t>
            </a:r>
            <a:endParaRPr lang="fa-IR" sz="4000" b="1" dirty="0">
              <a:solidFill>
                <a:srgbClr val="C00000"/>
              </a:solidFill>
              <a:latin typeface="Arabic Typesetting" pitchFamily="66" charset="-78"/>
              <a:cs typeface="Arabic Typesetting" pitchFamily="66" charset="-78"/>
            </a:endParaRPr>
          </a:p>
        </p:txBody>
      </p:sp>
      <p:sp>
        <p:nvSpPr>
          <p:cNvPr id="5" name="TextBox 4"/>
          <p:cNvSpPr txBox="1"/>
          <p:nvPr/>
        </p:nvSpPr>
        <p:spPr>
          <a:xfrm>
            <a:off x="687230" y="875763"/>
            <a:ext cx="11062952" cy="1815882"/>
          </a:xfrm>
          <a:prstGeom prst="rect">
            <a:avLst/>
          </a:prstGeom>
          <a:noFill/>
        </p:spPr>
        <p:txBody>
          <a:bodyPr wrap="square" rtlCol="1">
            <a:spAutoFit/>
          </a:bodyPr>
          <a:lstStyle/>
          <a:p>
            <a:pPr algn="r"/>
            <a:r>
              <a:rPr lang="fa-IR" sz="2800" dirty="0" smtClean="0">
                <a:latin typeface="Arabic Typesetting" pitchFamily="66" charset="-78"/>
                <a:cs typeface="Arabic Typesetting" pitchFamily="66" charset="-78"/>
              </a:rPr>
              <a:t>در گذشته،سیستم دائمی عمدتا در مورد کالا های گران قیمت کاربرد داشت اما امروزه اکثر واحد های تجاری به لطف وجود نرم افزار های حسابداری،به این سیستم روی آورده اند،این نرم افزار ها به حسابداران کمک می کند تا بدون اشتباه و با هزینه ای کمتر از سیستم های دستی به پردازش مبا دلات بزرگ موجودی کالا بپردازد . در واقع این سیستم ، کنترل داخلی را ارتقاع و کارایی را نیز افزایش می دهد زیرا همیشه اطلاعات مربوط به مقدار و مبلغ خرید و بهای تمام شده مواد و کالا در اختیار بوده و مدیران بهتر می توانند تصمیم گیری نمایند.</a:t>
            </a:r>
            <a:endParaRPr lang="fa-IR" sz="2800" dirty="0">
              <a:latin typeface="Arabic Typesetting" pitchFamily="66" charset="-78"/>
              <a:cs typeface="Arabic Typesetting" pitchFamily="66" charset="-78"/>
            </a:endParaRPr>
          </a:p>
        </p:txBody>
      </p:sp>
      <p:sp>
        <p:nvSpPr>
          <p:cNvPr id="6" name="TextBox 5"/>
          <p:cNvSpPr txBox="1"/>
          <p:nvPr/>
        </p:nvSpPr>
        <p:spPr>
          <a:xfrm>
            <a:off x="8041246" y="3190025"/>
            <a:ext cx="3567448" cy="707886"/>
          </a:xfrm>
          <a:prstGeom prst="rect">
            <a:avLst/>
          </a:prstGeom>
          <a:noFill/>
        </p:spPr>
        <p:txBody>
          <a:bodyPr wrap="square" rtlCol="1">
            <a:spAutoFit/>
          </a:bodyPr>
          <a:lstStyle/>
          <a:p>
            <a:pPr algn="r"/>
            <a:r>
              <a:rPr lang="fa-IR" sz="4000" b="1" dirty="0" smtClean="0">
                <a:solidFill>
                  <a:srgbClr val="C00000"/>
                </a:solidFill>
                <a:latin typeface="Arabic Typesetting" pitchFamily="66" charset="-78"/>
                <a:cs typeface="Arabic Typesetting" pitchFamily="66" charset="-78"/>
              </a:rPr>
              <a:t>موجودی کالا در سیستم دائمی:</a:t>
            </a:r>
            <a:endParaRPr lang="fa-IR" sz="4000" b="1" dirty="0">
              <a:solidFill>
                <a:srgbClr val="C00000"/>
              </a:solidFill>
              <a:latin typeface="Arabic Typesetting" pitchFamily="66" charset="-78"/>
              <a:cs typeface="Arabic Typesetting" pitchFamily="66" charset="-78"/>
            </a:endParaRPr>
          </a:p>
        </p:txBody>
      </p:sp>
      <p:sp>
        <p:nvSpPr>
          <p:cNvPr id="7" name="TextBox 6"/>
          <p:cNvSpPr txBox="1"/>
          <p:nvPr/>
        </p:nvSpPr>
        <p:spPr>
          <a:xfrm>
            <a:off x="749300" y="3858833"/>
            <a:ext cx="8890000" cy="1815882"/>
          </a:xfrm>
          <a:prstGeom prst="rect">
            <a:avLst/>
          </a:prstGeom>
          <a:noFill/>
        </p:spPr>
        <p:txBody>
          <a:bodyPr wrap="square" rtlCol="1">
            <a:spAutoFit/>
          </a:bodyPr>
          <a:lstStyle/>
          <a:p>
            <a:pPr algn="r"/>
            <a:r>
              <a:rPr lang="fa-IR" sz="2800" dirty="0" smtClean="0">
                <a:latin typeface="Arabic Typesetting" pitchFamily="66" charset="-78"/>
                <a:cs typeface="Arabic Typesetting" pitchFamily="66" charset="-78"/>
              </a:rPr>
              <a:t>در سیستم دائمی کلیه خریدها مستقیما به حساب((موجودی کالا))منظور می شود و حسابی به نام خرید کالا نگهداری نمی شود . در این سیستم هزینه حمل به جای اینکه به حساب هزینه حمل کالا خریداری شده منظور شود،به حساب موجودی کالا منظور می شود.همچنین سایر مخارج از جمله مخارج بارگیری کالا،بیمه حمل و... در حساب موجودی کالا ثبت می شوند.</a:t>
            </a:r>
            <a:endParaRPr lang="fa-IR" sz="2800" dirty="0">
              <a:latin typeface="Arabic Typesetting" pitchFamily="66" charset="-78"/>
              <a:cs typeface="Arabic Typesetting" pitchFamily="66" charset="-78"/>
            </a:endParaRPr>
          </a:p>
        </p:txBody>
      </p:sp>
    </p:spTree>
    <p:extLst>
      <p:ext uri="{BB962C8B-B14F-4D97-AF65-F5344CB8AC3E}">
        <p14:creationId xmlns:p14="http://schemas.microsoft.com/office/powerpoint/2010/main" xmlns="" val="66283775"/>
      </p:ext>
    </p:extLst>
  </p:cSld>
  <p:clrMapOvr>
    <a:masterClrMapping/>
  </p:clrMapOvr>
  <p:transition spd="slow">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286500" y="468106"/>
            <a:ext cx="5652216" cy="646331"/>
          </a:xfrm>
          <a:prstGeom prst="rect">
            <a:avLst/>
          </a:prstGeom>
          <a:noFill/>
        </p:spPr>
        <p:txBody>
          <a:bodyPr wrap="square" rtlCol="1">
            <a:spAutoFit/>
          </a:bodyPr>
          <a:lstStyle/>
          <a:p>
            <a:pPr algn="r"/>
            <a:r>
              <a:rPr lang="fa-IR" sz="3600" b="1" dirty="0" smtClean="0">
                <a:solidFill>
                  <a:srgbClr val="C00000"/>
                </a:solidFill>
                <a:latin typeface="Arabic Typesetting" pitchFamily="66" charset="-78"/>
                <a:cs typeface="Arabic Typesetting" pitchFamily="66" charset="-78"/>
              </a:rPr>
              <a:t>صدور سند حسابداری خرید کالا در سیستم دائمی:</a:t>
            </a:r>
            <a:endParaRPr lang="fa-IR" sz="3600" b="1" dirty="0">
              <a:solidFill>
                <a:srgbClr val="C00000"/>
              </a:solidFill>
              <a:latin typeface="Arabic Typesetting" pitchFamily="66" charset="-78"/>
              <a:cs typeface="Arabic Typesetting" pitchFamily="66" charset="-78"/>
            </a:endParaRPr>
          </a:p>
        </p:txBody>
      </p:sp>
      <p:sp>
        <p:nvSpPr>
          <p:cNvPr id="8" name="TextBox 7"/>
          <p:cNvSpPr txBox="1"/>
          <p:nvPr/>
        </p:nvSpPr>
        <p:spPr>
          <a:xfrm>
            <a:off x="387082" y="1138707"/>
            <a:ext cx="11500834" cy="1384995"/>
          </a:xfrm>
          <a:prstGeom prst="rect">
            <a:avLst/>
          </a:prstGeom>
          <a:noFill/>
        </p:spPr>
        <p:txBody>
          <a:bodyPr wrap="square" rtlCol="1">
            <a:spAutoFit/>
          </a:bodyPr>
          <a:lstStyle/>
          <a:p>
            <a:pPr algn="r"/>
            <a:r>
              <a:rPr lang="fa-IR" sz="2800" dirty="0" smtClean="0">
                <a:latin typeface="Arabic Typesetting" pitchFamily="66" charset="-78"/>
                <a:cs typeface="Arabic Typesetting" pitchFamily="66" charset="-78"/>
              </a:rPr>
              <a:t>در این سیستم در زمان خرید کالا،حساب موجودی کالا بدهکار میشود . هزینه ی حمل کالای خریداری شده ،تخفیفات نقدی خریدو برگشت از خرید و تخفیفات در یک حساب جداگانه نگهداری نمی شوند(بر عکس سیستم ادواری)،بلکه هنگام تحقیق به حساب موجودی کالا منظور می شوند.مانده موجودی کالا در پایان دوره همواره بدهکار خواهد بود.</a:t>
            </a:r>
            <a:endParaRPr lang="fa-IR" sz="2800" dirty="0">
              <a:latin typeface="Arabic Typesetting" pitchFamily="66" charset="-78"/>
              <a:cs typeface="Arabic Typesetting" pitchFamily="66" charset="-78"/>
            </a:endParaRPr>
          </a:p>
        </p:txBody>
      </p:sp>
      <p:sp>
        <p:nvSpPr>
          <p:cNvPr id="9" name="TextBox 8"/>
          <p:cNvSpPr txBox="1"/>
          <p:nvPr/>
        </p:nvSpPr>
        <p:spPr>
          <a:xfrm>
            <a:off x="5562601" y="2789728"/>
            <a:ext cx="6084016" cy="646331"/>
          </a:xfrm>
          <a:prstGeom prst="rect">
            <a:avLst/>
          </a:prstGeom>
          <a:noFill/>
        </p:spPr>
        <p:txBody>
          <a:bodyPr wrap="square" rtlCol="1">
            <a:spAutoFit/>
          </a:bodyPr>
          <a:lstStyle/>
          <a:p>
            <a:pPr algn="r"/>
            <a:r>
              <a:rPr lang="fa-IR" sz="3600" b="1" dirty="0" smtClean="0">
                <a:solidFill>
                  <a:srgbClr val="C00000"/>
                </a:solidFill>
                <a:latin typeface="Arabic Typesetting" pitchFamily="66" charset="-78"/>
                <a:cs typeface="Arabic Typesetting" pitchFamily="66" charset="-78"/>
              </a:rPr>
              <a:t>سایر حساب های دریافتنی (مالیات بر ارزش افزوده):</a:t>
            </a:r>
            <a:endParaRPr lang="fa-IR" sz="3600" b="1" dirty="0">
              <a:solidFill>
                <a:srgbClr val="C00000"/>
              </a:solidFill>
              <a:latin typeface="Arabic Typesetting" pitchFamily="66" charset="-78"/>
              <a:cs typeface="Arabic Typesetting" pitchFamily="66" charset="-78"/>
            </a:endParaRPr>
          </a:p>
        </p:txBody>
      </p:sp>
      <p:sp>
        <p:nvSpPr>
          <p:cNvPr id="10" name="TextBox 9"/>
          <p:cNvSpPr txBox="1"/>
          <p:nvPr/>
        </p:nvSpPr>
        <p:spPr>
          <a:xfrm>
            <a:off x="889000" y="3565480"/>
            <a:ext cx="8813800" cy="1815882"/>
          </a:xfrm>
          <a:prstGeom prst="rect">
            <a:avLst/>
          </a:prstGeom>
          <a:noFill/>
        </p:spPr>
        <p:txBody>
          <a:bodyPr wrap="square" rtlCol="1">
            <a:spAutoFit/>
          </a:bodyPr>
          <a:lstStyle/>
          <a:p>
            <a:pPr algn="r"/>
            <a:r>
              <a:rPr lang="fa-IR" sz="2800" dirty="0" smtClean="0">
                <a:latin typeface="Arabic Typesetting" pitchFamily="66" charset="-78"/>
                <a:cs typeface="Arabic Typesetting" pitchFamily="66" charset="-78"/>
              </a:rPr>
              <a:t>در چند سال اخیر، مالیات بر ارزش افزوده ، به انواع مالیات هایی است که در نظام مالیاتی کشور دریافت می شود. اضافه شده است،برای درک بهتر مفهوم این نوع مالیات ،بهتر است ابتدا بدانیم ارزش افزوده در این قانون به چه معناست ؟مطابق ماده3قانون مالیات بر ارزش افزوده،ارزش افزوده عبارت است از تفاوت بین ارزش کالا هاو خدمات عرضه شده با ارزش کالا و خدمات خریداری یا تحصیل شده در یک دورهی معین.</a:t>
            </a:r>
            <a:endParaRPr lang="fa-IR" sz="2800" dirty="0">
              <a:latin typeface="Arabic Typesetting" pitchFamily="66" charset="-78"/>
              <a:cs typeface="Arabic Typesetting" pitchFamily="66" charset="-78"/>
            </a:endParaRPr>
          </a:p>
        </p:txBody>
      </p:sp>
    </p:spTree>
    <p:extLst>
      <p:ext uri="{BB962C8B-B14F-4D97-AF65-F5344CB8AC3E}">
        <p14:creationId xmlns:p14="http://schemas.microsoft.com/office/powerpoint/2010/main" xmlns="" val="1280083234"/>
      </p:ext>
    </p:extLst>
  </p:cSld>
  <p:clrMapOvr>
    <a:masterClrMapping/>
  </p:clrMapOvr>
  <p:transition spd="slow">
    <p:blinds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1"/>
            <a:ext cx="9486900" cy="4647426"/>
          </a:xfrm>
          <a:prstGeom prst="rect">
            <a:avLst/>
          </a:prstGeom>
        </p:spPr>
        <p:txBody>
          <a:bodyPr wrap="square">
            <a:spAutoFit/>
          </a:bodyPr>
          <a:lstStyle/>
          <a:p>
            <a:pPr algn="r" rtl="1"/>
            <a:r>
              <a:rPr lang="fa-IR" sz="3600" b="1" dirty="0" smtClean="0">
                <a:solidFill>
                  <a:srgbClr val="C00000"/>
                </a:solidFill>
                <a:latin typeface="Arabic Typesetting" pitchFamily="66" charset="-78"/>
                <a:cs typeface="Arabic Typesetting" pitchFamily="66" charset="-78"/>
              </a:rPr>
              <a:t>تعریف بیمه: </a:t>
            </a:r>
          </a:p>
          <a:p>
            <a:pPr algn="r" rtl="1"/>
            <a:r>
              <a:rPr lang="fa-IR" sz="2800" b="1" dirty="0" smtClean="0">
                <a:latin typeface="Arabic Typesetting" pitchFamily="66" charset="-78"/>
                <a:cs typeface="Arabic Typesetting" pitchFamily="66" charset="-78"/>
              </a:rPr>
              <a:t>بیمه به مفهوم اطمینان از امکان انتقال خسارت وارده از </a:t>
            </a:r>
            <a:r>
              <a:rPr lang="fa-IR" sz="2800" dirty="0" smtClean="0">
                <a:latin typeface="Arabic Typesetting" pitchFamily="66" charset="-78"/>
                <a:cs typeface="Arabic Typesetting" pitchFamily="66" charset="-78"/>
              </a:rPr>
              <a:t>حوادث احتمالی و ناخواسته به فرد یا سازمان دیگری می باشد</a:t>
            </a:r>
          </a:p>
          <a:p>
            <a:pPr algn="r" rtl="1"/>
            <a:endParaRPr lang="fa-IR" sz="2800" dirty="0" smtClean="0">
              <a:solidFill>
                <a:srgbClr val="C00000"/>
              </a:solidFill>
              <a:latin typeface="Arabic Typesetting" pitchFamily="66" charset="-78"/>
              <a:cs typeface="Arabic Typesetting" pitchFamily="66" charset="-78"/>
            </a:endParaRPr>
          </a:p>
          <a:p>
            <a:pPr algn="r" rtl="1"/>
            <a:r>
              <a:rPr lang="fa-IR" sz="3600" b="1" dirty="0" smtClean="0">
                <a:solidFill>
                  <a:srgbClr val="C00000"/>
                </a:solidFill>
                <a:latin typeface="Arabic Typesetting" pitchFamily="66" charset="-78"/>
                <a:cs typeface="Arabic Typesetting" pitchFamily="66" charset="-78"/>
              </a:rPr>
              <a:t>انواع بیمه نامه های مرتبط با موجودی کالا:</a:t>
            </a:r>
          </a:p>
          <a:p>
            <a:pPr algn="r" rtl="1"/>
            <a:r>
              <a:rPr lang="fa-IR" sz="2800" dirty="0" smtClean="0">
                <a:latin typeface="Arabic Typesetting" pitchFamily="66" charset="-78"/>
                <a:cs typeface="Arabic Typesetting" pitchFamily="66" charset="-78"/>
              </a:rPr>
              <a:t>بیمه آتش سوزی و صاعقه</a:t>
            </a:r>
          </a:p>
          <a:p>
            <a:pPr algn="r" rtl="1"/>
            <a:r>
              <a:rPr lang="fa-IR" sz="2800" dirty="0" smtClean="0">
                <a:latin typeface="Arabic Typesetting" pitchFamily="66" charset="-78"/>
                <a:cs typeface="Arabic Typesetting" pitchFamily="66" charset="-78"/>
              </a:rPr>
              <a:t>بیمه سرقت</a:t>
            </a:r>
          </a:p>
          <a:p>
            <a:pPr algn="r" rtl="1"/>
            <a:r>
              <a:rPr lang="fa-IR" sz="2800" dirty="0" smtClean="0">
                <a:latin typeface="Arabic Typesetting" pitchFamily="66" charset="-78"/>
                <a:cs typeface="Arabic Typesetting" pitchFamily="66" charset="-78"/>
              </a:rPr>
              <a:t>بیمه سیل</a:t>
            </a:r>
          </a:p>
          <a:p>
            <a:pPr algn="r" rtl="1"/>
            <a:r>
              <a:rPr lang="fa-IR" sz="2800" dirty="0" smtClean="0">
                <a:latin typeface="Arabic Typesetting" pitchFamily="66" charset="-78"/>
                <a:cs typeface="Arabic Typesetting" pitchFamily="66" charset="-78"/>
              </a:rPr>
              <a:t>بیمه فساد کالا در سردخانه</a:t>
            </a:r>
          </a:p>
          <a:p>
            <a:pPr algn="r" rtl="1"/>
            <a:r>
              <a:rPr lang="fa-IR" sz="2800" dirty="0" smtClean="0">
                <a:latin typeface="Arabic Typesetting" pitchFamily="66" charset="-78"/>
                <a:cs typeface="Arabic Typesetting" pitchFamily="66" charset="-78"/>
              </a:rPr>
              <a:t>آسیب رسیدن کالا در انبار</a:t>
            </a:r>
          </a:p>
          <a:p>
            <a:pPr algn="r" rtl="1"/>
            <a:r>
              <a:rPr lang="fa-IR" sz="2800" dirty="0" smtClean="0">
                <a:latin typeface="Arabic Typesetting" pitchFamily="66" charset="-78"/>
                <a:cs typeface="Arabic Typesetting" pitchFamily="66" charset="-78"/>
              </a:rPr>
              <a:t>تركیدگی لوله، ضایعات آب و برف و باران و ....</a:t>
            </a:r>
            <a:endParaRPr lang="fa-IR" sz="2800" dirty="0">
              <a:latin typeface="Arabic Typesetting" pitchFamily="66" charset="-78"/>
              <a:cs typeface="Arabic Typesetting" pitchFamily="66" charset="-78"/>
            </a:endParaRPr>
          </a:p>
        </p:txBody>
      </p:sp>
      <p:pic>
        <p:nvPicPr>
          <p:cNvPr id="4" name="Picture 4"/>
          <p:cNvPicPr>
            <a:picLocks noChangeAspect="1" noChangeArrowheads="1"/>
          </p:cNvPicPr>
          <p:nvPr/>
        </p:nvPicPr>
        <p:blipFill>
          <a:blip r:embed="rId2" cstate="print">
            <a:extLst>
              <a:ext uri="{28A0092B-C50C-407E-A947-70E740481C1C}"/>
            </a:extLst>
          </a:blip>
          <a:srcRect/>
          <a:stretch>
            <a:fillRect/>
          </a:stretch>
        </p:blipFill>
        <p:spPr bwMode="auto">
          <a:xfrm>
            <a:off x="266410" y="5016030"/>
            <a:ext cx="1866900" cy="1543050"/>
          </a:xfrm>
          <a:prstGeom prst="ellipse">
            <a:avLst/>
          </a:prstGeom>
          <a:ln>
            <a:noFill/>
          </a:ln>
          <a:effectLst>
            <a:softEdge rad="112500"/>
          </a:effectLst>
          <a:extLst>
            <a:ext uri="{909E8E84-426E-40DD-AFC4-6F175D3DCCD1}"/>
          </a:extLst>
        </p:spPr>
      </p:pic>
    </p:spTree>
    <p:extLst>
      <p:ext uri="{BB962C8B-B14F-4D97-AF65-F5344CB8AC3E}">
        <p14:creationId xmlns:p14="http://schemas.microsoft.com/office/powerpoint/2010/main" xmlns="" val="1566837621"/>
      </p:ext>
    </p:extLst>
  </p:cSld>
  <p:clrMapOvr>
    <a:masterClrMapping/>
  </p:clrMapOvr>
  <p:transition spd="slow">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duotone>
              <a:prstClr val="black"/>
              <a:schemeClr val="tx2">
                <a:tint val="45000"/>
                <a:satMod val="400000"/>
              </a:schemeClr>
            </a:duotone>
          </a:blip>
          <a:stretch>
            <a:fillRect/>
          </a:stretch>
        </p:blipFill>
        <p:spPr bwMode="auto">
          <a:xfrm>
            <a:off x="346365" y="1447800"/>
            <a:ext cx="3976249" cy="4876800"/>
          </a:xfrm>
          <a:prstGeom prst="rect">
            <a:avLst/>
          </a:prstGeom>
          <a:solidFill>
            <a:schemeClr val="bg1">
              <a:lumMod val="85000"/>
              <a:lumOff val="15000"/>
            </a:schemeClr>
          </a:solidFill>
          <a:ln>
            <a:noFill/>
          </a:ln>
          <a:effectLst>
            <a:outerShdw blurRad="50800" dist="38100" dir="16200000" rotWithShape="0">
              <a:schemeClr val="bg1">
                <a:lumMod val="85000"/>
                <a:lumOff val="15000"/>
                <a:alpha val="40000"/>
              </a:schemeClr>
            </a:outerShdw>
          </a:effectLst>
          <a:scene3d>
            <a:camera prst="orthographicFront"/>
            <a:lightRig rig="flat" dir="t"/>
          </a:scene3d>
          <a:sp3d prstMaterial="matte">
            <a:bevelT/>
            <a:bevelB prst="relaxedInset"/>
          </a:sp3d>
        </p:spPr>
      </p:pic>
      <p:sp>
        <p:nvSpPr>
          <p:cNvPr id="4" name="Rectangle 3"/>
          <p:cNvSpPr/>
          <p:nvPr/>
        </p:nvSpPr>
        <p:spPr>
          <a:xfrm>
            <a:off x="4445000" y="195640"/>
            <a:ext cx="7213600" cy="6370975"/>
          </a:xfrm>
          <a:prstGeom prst="rect">
            <a:avLst/>
          </a:prstGeom>
        </p:spPr>
        <p:txBody>
          <a:bodyPr wrap="square">
            <a:spAutoFit/>
          </a:bodyPr>
          <a:lstStyle/>
          <a:p>
            <a:pPr algn="r" rtl="1"/>
            <a:r>
              <a:rPr lang="fa-IR" sz="3600" b="1" dirty="0" smtClean="0">
                <a:solidFill>
                  <a:srgbClr val="C00000"/>
                </a:solidFill>
                <a:latin typeface="Arabic Typesetting" pitchFamily="66" charset="-78"/>
                <a:cs typeface="Arabic Typesetting" pitchFamily="66" charset="-78"/>
              </a:rPr>
              <a:t>بیمه آتش سوزی: </a:t>
            </a:r>
          </a:p>
          <a:p>
            <a:pPr algn="r" rtl="1"/>
            <a:r>
              <a:rPr lang="fa-IR" sz="2800" b="1" dirty="0" smtClean="0">
                <a:latin typeface="Arabic Typesetting" pitchFamily="66" charset="-78"/>
                <a:cs typeface="Arabic Typesetting" pitchFamily="66" charset="-78"/>
              </a:rPr>
              <a:t>رشته ای از بیمه است که بیمه گر طی آن در قبال </a:t>
            </a:r>
            <a:r>
              <a:rPr lang="fa-IR" sz="2800" dirty="0" smtClean="0">
                <a:latin typeface="Arabic Typesetting" pitchFamily="66" charset="-78"/>
                <a:cs typeface="Arabic Typesetting" pitchFamily="66" charset="-78"/>
              </a:rPr>
              <a:t>دریافت حق بیمه، جبران خسارت های وارد شده بر دارایی های بیمه گذار را در اثر آتش سوزی، صاعقه و انفجار تعهد می نماید. بیمه آتش سوزی ممکن است خطرات اضافی همچون سیل، زلزله، طوفان، تگرگ، سرقت، ترکیدگی لوله های آب، ضایعات ناشی از برف و باران و موارد دیگری را نیز تحت </a:t>
            </a:r>
          </a:p>
          <a:p>
            <a:pPr algn="r" rtl="1"/>
            <a:r>
              <a:rPr lang="fa-IR" sz="2800" dirty="0" smtClean="0">
                <a:latin typeface="Arabic Typesetting" pitchFamily="66" charset="-78"/>
                <a:cs typeface="Arabic Typesetting" pitchFamily="66" charset="-78"/>
              </a:rPr>
              <a:t>پوشش قرار دهد </a:t>
            </a:r>
          </a:p>
          <a:p>
            <a:pPr algn="r" rtl="1"/>
            <a:r>
              <a:rPr lang="fa-IR" sz="3600" b="1" dirty="0" smtClean="0">
                <a:solidFill>
                  <a:srgbClr val="C00000"/>
                </a:solidFill>
                <a:latin typeface="Arabic Typesetting" pitchFamily="66" charset="-78"/>
                <a:cs typeface="Arabic Typesetting" pitchFamily="66" charset="-78"/>
              </a:rPr>
              <a:t>بیمه سرقت: </a:t>
            </a:r>
          </a:p>
          <a:p>
            <a:pPr algn="r" rtl="1"/>
            <a:r>
              <a:rPr lang="fa-IR" sz="2800" b="1" dirty="0" smtClean="0">
                <a:latin typeface="Arabic Typesetting" pitchFamily="66" charset="-78"/>
                <a:cs typeface="Arabic Typesetting" pitchFamily="66" charset="-78"/>
              </a:rPr>
              <a:t>در این نوع بیمه نامه، خطر سرقت و خساراتی که در اثر </a:t>
            </a:r>
            <a:r>
              <a:rPr lang="fa-IR" sz="2800" dirty="0" smtClean="0">
                <a:latin typeface="Arabic Typesetting" pitchFamily="66" charset="-78"/>
                <a:cs typeface="Arabic Typesetting" pitchFamily="66" charset="-78"/>
              </a:rPr>
              <a:t>سرقت </a:t>
            </a:r>
            <a:endParaRPr lang="fa-IR" sz="2800" dirty="0" smtClean="0">
              <a:solidFill>
                <a:srgbClr val="FFFF00"/>
              </a:solidFill>
              <a:latin typeface="Arabic Typesetting" pitchFamily="66" charset="-78"/>
              <a:cs typeface="Arabic Typesetting" pitchFamily="66" charset="-78"/>
            </a:endParaRPr>
          </a:p>
          <a:p>
            <a:pPr algn="r" rtl="1"/>
            <a:r>
              <a:rPr lang="fa-IR" sz="2800" dirty="0" smtClean="0">
                <a:latin typeface="Arabic Typesetting" pitchFamily="66" charset="-78"/>
                <a:cs typeface="Arabic Typesetting" pitchFamily="66" charset="-78"/>
              </a:rPr>
              <a:t>به بیمه گذار وارد می شود، تعهد می نماید . معمولا بیمه سرقت با سایر </a:t>
            </a:r>
          </a:p>
          <a:p>
            <a:pPr algn="r" rtl="1"/>
            <a:r>
              <a:rPr lang="fa-IR" sz="2800" dirty="0" smtClean="0">
                <a:latin typeface="Arabic Typesetting" pitchFamily="66" charset="-78"/>
                <a:cs typeface="Arabic Typesetting" pitchFamily="66" charset="-78"/>
              </a:rPr>
              <a:t>بیمه نامه ها ترکیب می شود که از رایج ترین آنها ترکیب با بیمه آتش </a:t>
            </a:r>
          </a:p>
          <a:p>
            <a:pPr algn="r" rtl="1"/>
            <a:r>
              <a:rPr lang="fa-IR" sz="2800" dirty="0" smtClean="0">
                <a:latin typeface="Arabic Typesetting" pitchFamily="66" charset="-78"/>
                <a:cs typeface="Arabic Typesetting" pitchFamily="66" charset="-78"/>
              </a:rPr>
              <a:t>سوزی است</a:t>
            </a:r>
          </a:p>
          <a:p>
            <a:pPr algn="r" rtl="1"/>
            <a:endParaRPr lang="fa-IR" sz="2800" dirty="0" smtClean="0">
              <a:latin typeface="Arabic Typesetting" pitchFamily="66" charset="-78"/>
              <a:cs typeface="Arabic Typesetting" pitchFamily="66" charset="-78"/>
            </a:endParaRPr>
          </a:p>
          <a:p>
            <a:pPr algn="r" rtl="1"/>
            <a:r>
              <a:rPr lang="fa-IR" sz="2800" b="1" dirty="0" smtClean="0">
                <a:solidFill>
                  <a:srgbClr val="FFFF00"/>
                </a:solidFill>
                <a:latin typeface="Arabic Typesetting" pitchFamily="66" charset="-78"/>
                <a:cs typeface="Arabic Typesetting" pitchFamily="66" charset="-78"/>
              </a:rPr>
              <a:t>از انواع بیمه های اشاره شده، بیمه حمل عامل افزایش بهای </a:t>
            </a:r>
          </a:p>
          <a:p>
            <a:pPr algn="r" rtl="1"/>
            <a:r>
              <a:rPr lang="fa-IR" sz="2800" b="1" dirty="0" smtClean="0">
                <a:solidFill>
                  <a:srgbClr val="FFFF00"/>
                </a:solidFill>
                <a:latin typeface="Arabic Typesetting" pitchFamily="66" charset="-78"/>
                <a:cs typeface="Arabic Typesetting" pitchFamily="66" charset="-78"/>
              </a:rPr>
              <a:t>تمام شده است و سایر بیمه ها برای شرکتها، هزینه محسوب  میشود</a:t>
            </a:r>
            <a:endParaRPr lang="fa-IR" sz="2800" b="1" dirty="0">
              <a:solidFill>
                <a:srgbClr val="FFFF00"/>
              </a:solidFill>
              <a:latin typeface="Arabic Typesetting" pitchFamily="66" charset="-78"/>
              <a:cs typeface="Arabic Typesetting" pitchFamily="66" charset="-78"/>
            </a:endParaRPr>
          </a:p>
        </p:txBody>
      </p:sp>
    </p:spTree>
    <p:extLst>
      <p:ext uri="{BB962C8B-B14F-4D97-AF65-F5344CB8AC3E}">
        <p14:creationId xmlns:p14="http://schemas.microsoft.com/office/powerpoint/2010/main" xmlns="" val="1566837621"/>
      </p:ext>
    </p:extLst>
  </p:cSld>
  <p:clrMapOvr>
    <a:masterClrMapping/>
  </p:clrMapOvr>
  <p:transition spd="slow">
    <p:cover dir="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0239" y="726583"/>
            <a:ext cx="9464362" cy="3216265"/>
          </a:xfrm>
          <a:prstGeom prst="rect">
            <a:avLst/>
          </a:prstGeom>
          <a:noFill/>
        </p:spPr>
        <p:txBody>
          <a:bodyPr wrap="square" rtlCol="1">
            <a:spAutoFit/>
          </a:bodyPr>
          <a:lstStyle/>
          <a:p>
            <a:pPr algn="r"/>
            <a:r>
              <a:rPr lang="fa-IR" sz="4800" b="1" dirty="0" smtClean="0">
                <a:solidFill>
                  <a:srgbClr val="C00000"/>
                </a:solidFill>
                <a:latin typeface="Arabic Typesetting" pitchFamily="66" charset="-78"/>
                <a:cs typeface="Arabic Typesetting" pitchFamily="66" charset="-78"/>
              </a:rPr>
              <a:t>صدور سند حسابداری بیمه </a:t>
            </a:r>
          </a:p>
          <a:p>
            <a:pPr algn="r"/>
            <a:endParaRPr lang="fa-IR" sz="1100" b="1" dirty="0" smtClean="0">
              <a:solidFill>
                <a:srgbClr val="C00000"/>
              </a:solidFill>
              <a:latin typeface="Arabic Typesetting" pitchFamily="66" charset="-78"/>
              <a:cs typeface="Arabic Typesetting" pitchFamily="66" charset="-78"/>
            </a:endParaRPr>
          </a:p>
          <a:p>
            <a:pPr algn="r"/>
            <a:r>
              <a:rPr lang="fa-IR" sz="3600" b="1" dirty="0" smtClean="0">
                <a:solidFill>
                  <a:schemeClr val="bg1"/>
                </a:solidFill>
                <a:latin typeface="Arabic Typesetting" pitchFamily="66" charset="-78"/>
                <a:cs typeface="Arabic Typesetting" pitchFamily="66" charset="-78"/>
              </a:rPr>
              <a:t> </a:t>
            </a:r>
            <a:r>
              <a:rPr lang="fa-IR" sz="3600" dirty="0" smtClean="0">
                <a:latin typeface="Arabic Typesetting" pitchFamily="66" charset="-78"/>
                <a:cs typeface="Arabic Typesetting" pitchFamily="66" charset="-78"/>
              </a:rPr>
              <a:t>در موارد ی ممکن است شرکت قبل از دریافت کالا و خدمات و یا وقوع هزینه ،نسبت به پرداخت وجه آن اقدام نماید. مبلغ پرداخت شده در حساب پیش پرداخت مربوطه منظور و به عنوان دارایی شناسایی می گردد. در نتیجه مبلغی که بابت حق بیمه در ابتدا پرداخت می شود ،تحت عنوان پیش پرداخت بیمه ثبت می شود</a:t>
            </a:r>
            <a:r>
              <a:rPr lang="fa-IR" sz="3600" b="1" dirty="0" smtClean="0">
                <a:solidFill>
                  <a:schemeClr val="bg1"/>
                </a:solidFill>
                <a:latin typeface="Arabic Typesetting" pitchFamily="66" charset="-78"/>
                <a:cs typeface="Arabic Typesetting" pitchFamily="66" charset="-78"/>
              </a:rPr>
              <a:t>.</a:t>
            </a:r>
            <a:endParaRPr lang="fa-IR" sz="3600" b="1" dirty="0">
              <a:solidFill>
                <a:schemeClr val="bg1"/>
              </a:solidFill>
              <a:latin typeface="Arabic Typesetting" pitchFamily="66" charset="-78"/>
              <a:cs typeface="Arabic Typesetting" pitchFamily="66" charset="-78"/>
            </a:endParaRPr>
          </a:p>
        </p:txBody>
      </p:sp>
      <p:pic>
        <p:nvPicPr>
          <p:cNvPr id="3" name="Picture 4"/>
          <p:cNvPicPr>
            <a:picLocks noChangeAspect="1" noChangeArrowheads="1"/>
          </p:cNvPicPr>
          <p:nvPr/>
        </p:nvPicPr>
        <p:blipFill>
          <a:blip r:embed="rId2" cstate="print">
            <a:extLst>
              <a:ext uri="{28A0092B-C50C-407E-A947-70E740481C1C}"/>
            </a:extLst>
          </a:blip>
          <a:srcRect/>
          <a:stretch>
            <a:fillRect/>
          </a:stretch>
        </p:blipFill>
        <p:spPr bwMode="auto">
          <a:xfrm>
            <a:off x="279110" y="5092230"/>
            <a:ext cx="1866900" cy="1543050"/>
          </a:xfrm>
          <a:prstGeom prst="ellipse">
            <a:avLst/>
          </a:prstGeom>
          <a:ln>
            <a:noFill/>
          </a:ln>
          <a:effectLst>
            <a:softEdge rad="112500"/>
          </a:effectLst>
          <a:extLst>
            <a:ext uri="{909E8E84-426E-40DD-AFC4-6F175D3DCCD1}"/>
          </a:extLst>
        </p:spPr>
      </p:pic>
    </p:spTree>
    <p:extLst>
      <p:ext uri="{BB962C8B-B14F-4D97-AF65-F5344CB8AC3E}">
        <p14:creationId xmlns:p14="http://schemas.microsoft.com/office/powerpoint/2010/main" xmlns="" val="1566837621"/>
      </p:ext>
    </p:extLst>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txBox="1">
            <a:spLocks/>
          </p:cNvSpPr>
          <p:nvPr/>
        </p:nvSpPr>
        <p:spPr>
          <a:xfrm>
            <a:off x="1752600" y="765164"/>
            <a:ext cx="8712200" cy="3616336"/>
          </a:xfrm>
          <a:prstGeom prst="rect">
            <a:avLst/>
          </a:prstGeom>
          <a:noFill/>
          <a:ln/>
        </p:spPr>
        <p:style>
          <a:lnRef idx="1">
            <a:schemeClr val="accent1"/>
          </a:lnRef>
          <a:fillRef idx="3">
            <a:schemeClr val="accent1"/>
          </a:fillRef>
          <a:effectRef idx="2">
            <a:schemeClr val="accent1"/>
          </a:effectRef>
          <a:fontRef idx="minor">
            <a:schemeClr val="lt1"/>
          </a:fontRef>
        </p:style>
        <p:txBody>
          <a:bodyPr>
            <a:noAutofit/>
          </a:bodyPr>
          <a:lstStyle/>
          <a:p>
            <a:pPr marL="285750" marR="0" lvl="0" indent="-285750" algn="r" defTabSz="457200" rtl="1" eaLnBrk="1" fontAlgn="auto" latinLnBrk="0" hangingPunct="1">
              <a:lnSpc>
                <a:spcPct val="100000"/>
              </a:lnSpc>
              <a:spcBef>
                <a:spcPct val="20000"/>
              </a:spcBef>
              <a:spcAft>
                <a:spcPts val="600"/>
              </a:spcAft>
              <a:buClr>
                <a:schemeClr val="tx1"/>
              </a:buClr>
              <a:buSzPct val="80000"/>
              <a:buFont typeface="Wingdings 3" panose="05040102010807070707" pitchFamily="18" charset="2"/>
              <a:buNone/>
              <a:tabLst/>
              <a:defRPr/>
            </a:pPr>
            <a:endParaRPr kumimoji="0" lang="fa-IR" sz="900" b="0" i="0" u="none" strike="noStrike" kern="1200" cap="none" spc="0" normalizeH="0" baseline="0" noProof="0" dirty="0" smtClean="0">
              <a:ln>
                <a:solidFill>
                  <a:schemeClr val="tx1"/>
                </a:solidFill>
              </a:ln>
              <a:solidFill>
                <a:srgbClr val="FFFF00"/>
              </a:solidFill>
              <a:effectLst/>
              <a:uLnTx/>
              <a:uFillTx/>
              <a:latin typeface="Arabic Typesetting" pitchFamily="66" charset="-78"/>
              <a:cs typeface="Arabic Typesetting" pitchFamily="66" charset="-78"/>
            </a:endParaRPr>
          </a:p>
          <a:p>
            <a:pPr marL="285750" marR="0" lvl="0" indent="-285750" algn="r" defTabSz="457200" rtl="1" eaLnBrk="1" fontAlgn="auto" latinLnBrk="0" hangingPunct="1">
              <a:lnSpc>
                <a:spcPct val="100000"/>
              </a:lnSpc>
              <a:spcBef>
                <a:spcPct val="20000"/>
              </a:spcBef>
              <a:spcAft>
                <a:spcPts val="600"/>
              </a:spcAft>
              <a:buClr>
                <a:schemeClr val="tx1"/>
              </a:buClr>
              <a:buSzPct val="80000"/>
              <a:buFont typeface="Wingdings 3" panose="05040102010807070707" pitchFamily="18" charset="2"/>
              <a:buNone/>
              <a:tabLst/>
              <a:defRPr/>
            </a:pPr>
            <a:endParaRPr kumimoji="0" lang="fa-IR" sz="900" b="0" i="0" u="none" strike="noStrike" kern="1200" cap="none" spc="0" normalizeH="0" baseline="0" noProof="0" dirty="0" smtClean="0">
              <a:ln>
                <a:solidFill>
                  <a:schemeClr val="tx1"/>
                </a:solidFill>
              </a:ln>
              <a:solidFill>
                <a:srgbClr val="FFFF00"/>
              </a:solidFill>
              <a:effectLst/>
              <a:uLnTx/>
              <a:uFillTx/>
              <a:latin typeface="Arabic Typesetting" pitchFamily="66" charset="-78"/>
              <a:cs typeface="Arabic Typesetting" pitchFamily="66" charset="-78"/>
            </a:endParaRPr>
          </a:p>
          <a:p>
            <a:pPr marL="285750" marR="0" lvl="0" indent="-285750" algn="ctr" defTabSz="457200" rtl="1" eaLnBrk="1" fontAlgn="auto" latinLnBrk="0" hangingPunct="1">
              <a:lnSpc>
                <a:spcPct val="100000"/>
              </a:lnSpc>
              <a:spcBef>
                <a:spcPct val="20000"/>
              </a:spcBef>
              <a:spcAft>
                <a:spcPts val="600"/>
              </a:spcAft>
              <a:buClr>
                <a:schemeClr val="tx1"/>
              </a:buClr>
              <a:buSzPct val="80000"/>
              <a:buFont typeface="Wingdings 3" panose="05040102010807070707" pitchFamily="18" charset="2"/>
              <a:buNone/>
              <a:tabLst/>
              <a:defRPr/>
            </a:pPr>
            <a:r>
              <a:rPr kumimoji="0" lang="fa-IR" sz="2800" b="1" i="0" u="none" strike="noStrike" kern="1200" cap="none" spc="0" normalizeH="0" baseline="0" noProof="0" dirty="0" smtClean="0">
                <a:ln w="18000">
                  <a:solidFill>
                    <a:schemeClr val="tx1"/>
                  </a:solidFill>
                  <a:prstDash val="solid"/>
                  <a:miter lim="800000"/>
                </a:ln>
                <a:solidFill>
                  <a:srgbClr val="FFFF00"/>
                </a:solidFill>
                <a:effectLst/>
                <a:uLnTx/>
                <a:uFillTx/>
                <a:latin typeface="Arabic Typesetting" pitchFamily="66" charset="-78"/>
                <a:cs typeface="Arabic Typesetting" pitchFamily="66" charset="-78"/>
              </a:rPr>
              <a:t>دانش هرکس دارایی او نیست</a:t>
            </a:r>
          </a:p>
          <a:p>
            <a:pPr marL="285750" marR="0" lvl="0" indent="-285750" algn="ctr" defTabSz="457200" rtl="1" eaLnBrk="1" fontAlgn="auto" latinLnBrk="0" hangingPunct="1">
              <a:lnSpc>
                <a:spcPct val="100000"/>
              </a:lnSpc>
              <a:spcBef>
                <a:spcPct val="20000"/>
              </a:spcBef>
              <a:spcAft>
                <a:spcPts val="600"/>
              </a:spcAft>
              <a:buClr>
                <a:schemeClr val="tx1"/>
              </a:buClr>
              <a:buSzPct val="80000"/>
              <a:buFont typeface="Wingdings 3" panose="05040102010807070707" pitchFamily="18" charset="2"/>
              <a:buNone/>
              <a:tabLst/>
              <a:defRPr/>
            </a:pPr>
            <a:r>
              <a:rPr kumimoji="0" lang="fa-IR" sz="2800" b="1" i="0" u="none" strike="noStrike" kern="1200" cap="none" spc="0" normalizeH="0" baseline="0" noProof="0" dirty="0" smtClean="0">
                <a:ln w="18000">
                  <a:solidFill>
                    <a:schemeClr val="tx1"/>
                  </a:solidFill>
                  <a:prstDash val="solid"/>
                  <a:miter lim="800000"/>
                </a:ln>
                <a:solidFill>
                  <a:srgbClr val="FFFF00"/>
                </a:solidFill>
                <a:effectLst/>
                <a:uLnTx/>
                <a:uFillTx/>
                <a:latin typeface="Arabic Typesetting" pitchFamily="66" charset="-78"/>
                <a:cs typeface="Arabic Typesetting" pitchFamily="66" charset="-78"/>
              </a:rPr>
              <a:t>بلکه بدهی او نسبت به جامعه است</a:t>
            </a:r>
            <a:endParaRPr lang="fa-IR" sz="2800" b="1" noProof="0" dirty="0" smtClean="0">
              <a:ln w="18000">
                <a:solidFill>
                  <a:schemeClr val="tx1"/>
                </a:solidFill>
                <a:prstDash val="solid"/>
                <a:miter lim="800000"/>
              </a:ln>
              <a:solidFill>
                <a:srgbClr val="FFFF00"/>
              </a:solidFill>
              <a:latin typeface="Arabic Typesetting" pitchFamily="66" charset="-78"/>
              <a:cs typeface="Arabic Typesetting" pitchFamily="66" charset="-78"/>
            </a:endParaRPr>
          </a:p>
          <a:p>
            <a:pPr marL="285750" marR="0" lvl="0" indent="-285750" algn="ctr" defTabSz="457200" rtl="1" eaLnBrk="1" fontAlgn="auto" latinLnBrk="0" hangingPunct="1">
              <a:lnSpc>
                <a:spcPct val="100000"/>
              </a:lnSpc>
              <a:spcBef>
                <a:spcPct val="20000"/>
              </a:spcBef>
              <a:spcAft>
                <a:spcPts val="600"/>
              </a:spcAft>
              <a:buClr>
                <a:schemeClr val="tx1"/>
              </a:buClr>
              <a:buSzPct val="80000"/>
              <a:buFont typeface="Wingdings 3" panose="05040102010807070707" pitchFamily="18" charset="2"/>
              <a:buNone/>
              <a:tabLst/>
              <a:defRPr/>
            </a:pPr>
            <a:r>
              <a:rPr lang="fa-IR" sz="2800" b="1" noProof="0" dirty="0" smtClean="0">
                <a:ln w="18000">
                  <a:solidFill>
                    <a:schemeClr val="tx1"/>
                  </a:solidFill>
                  <a:prstDash val="solid"/>
                  <a:miter lim="800000"/>
                </a:ln>
                <a:solidFill>
                  <a:srgbClr val="FFFF00"/>
                </a:solidFill>
                <a:latin typeface="Arabic Typesetting" pitchFamily="66" charset="-78"/>
                <a:cs typeface="Arabic Typesetting" pitchFamily="66" charset="-78"/>
              </a:rPr>
              <a:t>تهییه کننده : خدیجه مرادی  </a:t>
            </a:r>
          </a:p>
          <a:p>
            <a:pPr marL="285750" marR="0" lvl="0" indent="-285750" algn="ctr" defTabSz="457200" rtl="1" eaLnBrk="1" fontAlgn="auto" latinLnBrk="0" hangingPunct="1">
              <a:lnSpc>
                <a:spcPct val="100000"/>
              </a:lnSpc>
              <a:spcBef>
                <a:spcPct val="20000"/>
              </a:spcBef>
              <a:spcAft>
                <a:spcPts val="600"/>
              </a:spcAft>
              <a:buClr>
                <a:schemeClr val="tx1"/>
              </a:buClr>
              <a:buSzPct val="80000"/>
              <a:buFont typeface="Wingdings 3" panose="05040102010807070707" pitchFamily="18" charset="2"/>
              <a:buNone/>
              <a:tabLst/>
              <a:defRPr/>
            </a:pPr>
            <a:r>
              <a:rPr kumimoji="0" lang="fa-IR" sz="2800" b="1" i="0" u="none" strike="noStrike" kern="1200" cap="none" spc="0" normalizeH="0" baseline="0" dirty="0" smtClean="0">
                <a:ln w="18000">
                  <a:solidFill>
                    <a:schemeClr val="tx1"/>
                  </a:solidFill>
                  <a:prstDash val="solid"/>
                  <a:miter lim="800000"/>
                </a:ln>
                <a:solidFill>
                  <a:srgbClr val="FFFF00"/>
                </a:solidFill>
                <a:effectLst/>
                <a:uLnTx/>
                <a:uFillTx/>
                <a:latin typeface="Arabic Typesetting" pitchFamily="66" charset="-78"/>
                <a:cs typeface="Arabic Typesetting" pitchFamily="66" charset="-78"/>
              </a:rPr>
              <a:t>گروه</a:t>
            </a:r>
            <a:r>
              <a:rPr kumimoji="0" lang="fa-IR" sz="2800" b="1" i="0" u="none" strike="noStrike" kern="1200" cap="none" spc="0" normalizeH="0" dirty="0" smtClean="0">
                <a:ln w="18000">
                  <a:solidFill>
                    <a:schemeClr val="tx1"/>
                  </a:solidFill>
                  <a:prstDash val="solid"/>
                  <a:miter lim="800000"/>
                </a:ln>
                <a:solidFill>
                  <a:srgbClr val="FFFF00"/>
                </a:solidFill>
                <a:effectLst/>
                <a:uLnTx/>
                <a:uFillTx/>
                <a:latin typeface="Arabic Typesetting" pitchFamily="66" charset="-78"/>
                <a:cs typeface="Arabic Typesetting" pitchFamily="66" charset="-78"/>
              </a:rPr>
              <a:t> حسابداری بروجرد</a:t>
            </a:r>
            <a:endParaRPr kumimoji="0" lang="fa-IR" sz="2800" b="1" i="0" u="none" strike="noStrike" kern="1200" cap="none" spc="0" normalizeH="0" baseline="0" noProof="0" dirty="0" smtClean="0">
              <a:ln w="18000">
                <a:solidFill>
                  <a:schemeClr val="tx1"/>
                </a:solidFill>
                <a:prstDash val="solid"/>
                <a:miter lim="800000"/>
              </a:ln>
              <a:solidFill>
                <a:srgbClr val="FFFF00"/>
              </a:solidFill>
              <a:effectLst/>
              <a:uLnTx/>
              <a:uFillTx/>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555</TotalTime>
  <Words>2131</Words>
  <Application>Microsoft Office PowerPoint</Application>
  <PresentationFormat>Custom</PresentationFormat>
  <Paragraphs>155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Slice</vt:lpstr>
      <vt:lpstr>بسم الله الرحمن الرحیم</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الرحمن الرحیم</dc:title>
  <dc:creator>22</dc:creator>
  <cp:lastModifiedBy>pixel</cp:lastModifiedBy>
  <cp:revision>123</cp:revision>
  <dcterms:created xsi:type="dcterms:W3CDTF">2018-12-20T15:05:22Z</dcterms:created>
  <dcterms:modified xsi:type="dcterms:W3CDTF">2019-11-07T02:32:15Z</dcterms:modified>
</cp:coreProperties>
</file>